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4630400" cy="8229600"/>
  <p:notesSz cx="8229600" cy="14630400"/>
  <p:embeddedFontLst>
    <p:embeddedFont>
      <p:font typeface="Gelasio" panose="020B0604020202020204" charset="0"/>
      <p:regular r:id="rId12"/>
    </p:embeddedFont>
  </p:embeddedFont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89" d="100"/>
          <a:sy n="89" d="100"/>
        </p:scale>
        <p:origin x="59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6667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302D2C"/>
          </a:solidFill>
          <a:ln/>
        </p:spPr>
      </p:sp>
      <p:sp>
        <p:nvSpPr>
          <p:cNvPr id="3" name="Shape 1"/>
          <p:cNvSpPr/>
          <p:nvPr/>
        </p:nvSpPr>
        <p:spPr>
          <a:xfrm>
            <a:off x="0" y="0"/>
            <a:ext cx="14630400" cy="8229600"/>
          </a:xfrm>
          <a:prstGeom prst="rect">
            <a:avLst/>
          </a:prstGeom>
          <a:solidFill>
            <a:srgbClr val="00000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302D2C"/>
          </a:solidFill>
          <a:ln/>
        </p:spPr>
      </p:sp>
      <p:sp>
        <p:nvSpPr>
          <p:cNvPr id="3" name="Shape 1"/>
          <p:cNvSpPr/>
          <p:nvPr/>
        </p:nvSpPr>
        <p:spPr>
          <a:xfrm>
            <a:off x="0" y="0"/>
            <a:ext cx="14630400" cy="8229600"/>
          </a:xfrm>
          <a:prstGeom prst="rect">
            <a:avLst/>
          </a:prstGeom>
          <a:solidFill>
            <a:srgbClr val="46434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302D2C"/>
          </a:solidFill>
          <a:ln/>
        </p:spPr>
      </p:sp>
      <p:sp>
        <p:nvSpPr>
          <p:cNvPr id="3" name="Shape 1"/>
          <p:cNvSpPr/>
          <p:nvPr/>
        </p:nvSpPr>
        <p:spPr>
          <a:xfrm>
            <a:off x="0" y="0"/>
            <a:ext cx="14630400" cy="8229600"/>
          </a:xfrm>
          <a:prstGeom prst="rect">
            <a:avLst/>
          </a:prstGeom>
          <a:solidFill>
            <a:srgbClr val="46434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49F8C"/>
          </a:solidFill>
          <a:ln/>
        </p:spPr>
      </p:sp>
      <p:sp>
        <p:nvSpPr>
          <p:cNvPr id="3" name="Shape 1"/>
          <p:cNvSpPr/>
          <p:nvPr/>
        </p:nvSpPr>
        <p:spPr>
          <a:xfrm>
            <a:off x="0" y="0"/>
            <a:ext cx="14630400" cy="8229600"/>
          </a:xfrm>
          <a:prstGeom prst="rect">
            <a:avLst/>
          </a:prstGeom>
          <a:solidFill>
            <a:srgbClr val="46434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302D2C"/>
          </a:solidFill>
          <a:ln/>
        </p:spPr>
      </p:sp>
      <p:sp>
        <p:nvSpPr>
          <p:cNvPr id="3" name="Shape 1"/>
          <p:cNvSpPr/>
          <p:nvPr/>
        </p:nvSpPr>
        <p:spPr>
          <a:xfrm>
            <a:off x="0" y="0"/>
            <a:ext cx="14630400" cy="8229600"/>
          </a:xfrm>
          <a:prstGeom prst="rect">
            <a:avLst/>
          </a:prstGeom>
          <a:solidFill>
            <a:srgbClr val="00000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302D2C"/>
          </a:solidFill>
          <a:ln/>
        </p:spPr>
      </p:sp>
      <p:sp>
        <p:nvSpPr>
          <p:cNvPr id="3" name="Shape 1"/>
          <p:cNvSpPr/>
          <p:nvPr/>
        </p:nvSpPr>
        <p:spPr>
          <a:xfrm>
            <a:off x="0" y="0"/>
            <a:ext cx="14630400" cy="8229600"/>
          </a:xfrm>
          <a:prstGeom prst="rect">
            <a:avLst/>
          </a:prstGeom>
          <a:solidFill>
            <a:srgbClr val="46434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302D2C"/>
          </a:solidFill>
          <a:ln/>
        </p:spPr>
      </p:sp>
      <p:sp>
        <p:nvSpPr>
          <p:cNvPr id="3" name="Shape 1"/>
          <p:cNvSpPr/>
          <p:nvPr/>
        </p:nvSpPr>
        <p:spPr>
          <a:xfrm>
            <a:off x="0" y="0"/>
            <a:ext cx="14630400" cy="8229600"/>
          </a:xfrm>
          <a:prstGeom prst="rect">
            <a:avLst/>
          </a:prstGeom>
          <a:solidFill>
            <a:srgbClr val="C49F8C"/>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302D2C"/>
          </a:solidFill>
          <a:ln/>
        </p:spPr>
      </p:sp>
      <p:sp>
        <p:nvSpPr>
          <p:cNvPr id="3" name="Shape 1"/>
          <p:cNvSpPr/>
          <p:nvPr/>
        </p:nvSpPr>
        <p:spPr>
          <a:xfrm>
            <a:off x="0" y="0"/>
            <a:ext cx="14630400" cy="8229600"/>
          </a:xfrm>
          <a:prstGeom prst="rect">
            <a:avLst/>
          </a:prstGeom>
          <a:solidFill>
            <a:srgbClr val="46434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302D2C"/>
          </a:solidFill>
          <a:ln/>
        </p:spPr>
      </p:sp>
      <p:sp>
        <p:nvSpPr>
          <p:cNvPr id="3" name="Shape 1"/>
          <p:cNvSpPr/>
          <p:nvPr/>
        </p:nvSpPr>
        <p:spPr>
          <a:xfrm>
            <a:off x="0" y="0"/>
            <a:ext cx="14630400" cy="8229600"/>
          </a:xfrm>
          <a:prstGeom prst="rect">
            <a:avLst/>
          </a:prstGeom>
          <a:solidFill>
            <a:srgbClr val="46434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510076"/>
            <a:ext cx="7556421" cy="1417558"/>
          </a:xfrm>
          <a:prstGeom prst="rect">
            <a:avLst/>
          </a:prstGeom>
          <a:noFill/>
          <a:ln/>
        </p:spPr>
        <p:txBody>
          <a:bodyPr wrap="square" lIns="0" tIns="0" rIns="0" bIns="0" rtlCol="0" anchor="t"/>
          <a:lstStyle/>
          <a:p>
            <a:pPr marL="0" indent="0" algn="l">
              <a:lnSpc>
                <a:spcPts val="5550"/>
              </a:lnSpc>
              <a:buNone/>
            </a:pPr>
            <a:r>
              <a:rPr lang="en-US" sz="4450" dirty="0">
                <a:solidFill>
                  <a:srgbClr val="D8B6A4"/>
                </a:solidFill>
                <a:latin typeface="Gelasio" pitchFamily="34" charset="0"/>
                <a:ea typeface="Gelasio" pitchFamily="34" charset="-122"/>
                <a:cs typeface="Gelasio" pitchFamily="34" charset="-120"/>
              </a:rPr>
              <a:t>Effectief Klasmanagement voor Elke Leraar</a:t>
            </a:r>
            <a:endParaRPr lang="en-US" sz="4450" dirty="0"/>
          </a:p>
        </p:txBody>
      </p:sp>
      <p:sp>
        <p:nvSpPr>
          <p:cNvPr id="4" name="Text 1"/>
          <p:cNvSpPr/>
          <p:nvPr/>
        </p:nvSpPr>
        <p:spPr>
          <a:xfrm>
            <a:off x="793790" y="4267795"/>
            <a:ext cx="7556421" cy="1451610"/>
          </a:xfrm>
          <a:prstGeom prst="rect">
            <a:avLst/>
          </a:prstGeom>
          <a:noFill/>
          <a:ln/>
        </p:spPr>
        <p:txBody>
          <a:bodyPr wrap="square" lIns="0" tIns="0" rIns="0" bIns="0" rtlCol="0" anchor="t"/>
          <a:lstStyle/>
          <a:p>
            <a:pPr marL="0" indent="0" algn="l">
              <a:lnSpc>
                <a:spcPts val="2850"/>
              </a:lnSpc>
              <a:buNone/>
            </a:pPr>
            <a:r>
              <a:rPr lang="en-US" sz="1750" dirty="0">
                <a:solidFill>
                  <a:srgbClr val="C9C2C0"/>
                </a:solidFill>
                <a:latin typeface="Gelasio" pitchFamily="34" charset="0"/>
                <a:ea typeface="Gelasio" pitchFamily="34" charset="-122"/>
                <a:cs typeface="Gelasio" pitchFamily="34" charset="-120"/>
              </a:rPr>
              <a:t>Creëer een productief leerklimaat door bewust en doelgericht klasmanagement. Een goed gemanagede klas bevordert niet alleen leerprestaties, maar zorgt ook voor meer werkplezier en minder stress voor jou als leraar.</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651153"/>
            <a:ext cx="7495103" cy="708779"/>
          </a:xfrm>
          <a:prstGeom prst="rect">
            <a:avLst/>
          </a:prstGeom>
          <a:noFill/>
          <a:ln/>
        </p:spPr>
        <p:txBody>
          <a:bodyPr wrap="none" lIns="0" tIns="0" rIns="0" bIns="0" rtlCol="0" anchor="t"/>
          <a:lstStyle/>
          <a:p>
            <a:pPr marL="0" indent="0" algn="l">
              <a:lnSpc>
                <a:spcPts val="5550"/>
              </a:lnSpc>
              <a:buNone/>
            </a:pPr>
            <a:r>
              <a:rPr lang="en-US" sz="4450" dirty="0">
                <a:solidFill>
                  <a:srgbClr val="D8B6A4"/>
                </a:solidFill>
                <a:latin typeface="Gelasio" pitchFamily="34" charset="0"/>
                <a:ea typeface="Gelasio" pitchFamily="34" charset="-122"/>
                <a:cs typeface="Gelasio" pitchFamily="34" charset="-120"/>
              </a:rPr>
              <a:t>Duidelijke Regels en Routines</a:t>
            </a:r>
            <a:endParaRPr lang="en-US" sz="4450" dirty="0"/>
          </a:p>
        </p:txBody>
      </p:sp>
      <p:sp>
        <p:nvSpPr>
          <p:cNvPr id="4" name="Shape 1"/>
          <p:cNvSpPr/>
          <p:nvPr/>
        </p:nvSpPr>
        <p:spPr>
          <a:xfrm>
            <a:off x="6280190" y="1700093"/>
            <a:ext cx="510302" cy="510302"/>
          </a:xfrm>
          <a:prstGeom prst="roundRect">
            <a:avLst>
              <a:gd name="adj" fmla="val 6667"/>
            </a:avLst>
          </a:prstGeom>
          <a:solidFill>
            <a:srgbClr val="373433"/>
          </a:solidFill>
          <a:ln/>
        </p:spPr>
        <p:txBody>
          <a:bodyPr/>
          <a:lstStyle/>
          <a:p>
            <a:endParaRPr lang="nl-BE"/>
          </a:p>
        </p:txBody>
      </p:sp>
      <p:pic>
        <p:nvPicPr>
          <p:cNvPr id="5" name="Image 1" descr="preencoded.png"/>
          <p:cNvPicPr>
            <a:picLocks noChangeAspect="1"/>
          </p:cNvPicPr>
          <p:nvPr/>
        </p:nvPicPr>
        <p:blipFill>
          <a:blip r:embed="rId4"/>
          <a:stretch>
            <a:fillRect/>
          </a:stretch>
        </p:blipFill>
        <p:spPr>
          <a:xfrm>
            <a:off x="6365260" y="1742599"/>
            <a:ext cx="340162" cy="425291"/>
          </a:xfrm>
          <a:prstGeom prst="rect">
            <a:avLst/>
          </a:prstGeom>
        </p:spPr>
      </p:pic>
      <p:sp>
        <p:nvSpPr>
          <p:cNvPr id="6" name="Text 2"/>
          <p:cNvSpPr/>
          <p:nvPr/>
        </p:nvSpPr>
        <p:spPr>
          <a:xfrm>
            <a:off x="7017306" y="1777960"/>
            <a:ext cx="3383518" cy="354330"/>
          </a:xfrm>
          <a:prstGeom prst="rect">
            <a:avLst/>
          </a:prstGeom>
          <a:noFill/>
          <a:ln/>
        </p:spPr>
        <p:txBody>
          <a:bodyPr wrap="none" lIns="0" tIns="0" rIns="0" bIns="0" rtlCol="0" anchor="t"/>
          <a:lstStyle/>
          <a:p>
            <a:pPr marL="0" indent="0" algn="l">
              <a:lnSpc>
                <a:spcPts val="2750"/>
              </a:lnSpc>
              <a:buNone/>
            </a:pPr>
            <a:r>
              <a:rPr lang="en-US" sz="2200" dirty="0">
                <a:solidFill>
                  <a:srgbClr val="C9C2C0"/>
                </a:solidFill>
                <a:latin typeface="Gelasio" pitchFamily="34" charset="0"/>
                <a:ea typeface="Gelasio" pitchFamily="34" charset="-122"/>
                <a:cs typeface="Gelasio" pitchFamily="34" charset="-120"/>
              </a:rPr>
              <a:t>Stel heldere verwachtingen</a:t>
            </a:r>
            <a:endParaRPr lang="en-US" sz="2200" dirty="0"/>
          </a:p>
        </p:txBody>
      </p:sp>
      <p:sp>
        <p:nvSpPr>
          <p:cNvPr id="7" name="Text 3"/>
          <p:cNvSpPr/>
          <p:nvPr/>
        </p:nvSpPr>
        <p:spPr>
          <a:xfrm>
            <a:off x="7017306" y="2268379"/>
            <a:ext cx="6819305" cy="1088708"/>
          </a:xfrm>
          <a:prstGeom prst="rect">
            <a:avLst/>
          </a:prstGeom>
          <a:noFill/>
          <a:ln/>
        </p:spPr>
        <p:txBody>
          <a:bodyPr wrap="square" lIns="0" tIns="0" rIns="0" bIns="0" rtlCol="0" anchor="t"/>
          <a:lstStyle/>
          <a:p>
            <a:pPr marL="0" indent="0" algn="l">
              <a:lnSpc>
                <a:spcPts val="2850"/>
              </a:lnSpc>
              <a:buNone/>
            </a:pPr>
            <a:r>
              <a:rPr lang="en-US" sz="1750" dirty="0">
                <a:solidFill>
                  <a:srgbClr val="C9C2C0"/>
                </a:solidFill>
                <a:latin typeface="Gelasio" pitchFamily="34" charset="0"/>
                <a:ea typeface="Gelasio" pitchFamily="34" charset="-122"/>
                <a:cs typeface="Gelasio" pitchFamily="34" charset="-120"/>
              </a:rPr>
              <a:t>Formuleer vanaf de eerste schooldag concrete gedragsregels die voor iedereen begrijpelijk zijn. Betrek leerlingen bij het opstellen voor meer eigenaarschap.</a:t>
            </a:r>
            <a:endParaRPr lang="en-US" sz="1750" dirty="0"/>
          </a:p>
        </p:txBody>
      </p:sp>
      <p:sp>
        <p:nvSpPr>
          <p:cNvPr id="8" name="Shape 4"/>
          <p:cNvSpPr/>
          <p:nvPr/>
        </p:nvSpPr>
        <p:spPr>
          <a:xfrm>
            <a:off x="6280190" y="3810714"/>
            <a:ext cx="510302" cy="510302"/>
          </a:xfrm>
          <a:prstGeom prst="roundRect">
            <a:avLst>
              <a:gd name="adj" fmla="val 6667"/>
            </a:avLst>
          </a:prstGeom>
          <a:solidFill>
            <a:srgbClr val="373433"/>
          </a:solidFill>
          <a:ln/>
        </p:spPr>
        <p:txBody>
          <a:bodyPr/>
          <a:lstStyle/>
          <a:p>
            <a:endParaRPr lang="nl-BE"/>
          </a:p>
        </p:txBody>
      </p:sp>
      <p:pic>
        <p:nvPicPr>
          <p:cNvPr id="9" name="Image 2" descr="preencoded.png"/>
          <p:cNvPicPr>
            <a:picLocks noChangeAspect="1"/>
          </p:cNvPicPr>
          <p:nvPr/>
        </p:nvPicPr>
        <p:blipFill>
          <a:blip r:embed="rId5"/>
          <a:stretch>
            <a:fillRect/>
          </a:stretch>
        </p:blipFill>
        <p:spPr>
          <a:xfrm>
            <a:off x="6365260" y="3853220"/>
            <a:ext cx="340162" cy="425291"/>
          </a:xfrm>
          <a:prstGeom prst="rect">
            <a:avLst/>
          </a:prstGeom>
        </p:spPr>
      </p:pic>
      <p:sp>
        <p:nvSpPr>
          <p:cNvPr id="10" name="Text 5"/>
          <p:cNvSpPr/>
          <p:nvPr/>
        </p:nvSpPr>
        <p:spPr>
          <a:xfrm>
            <a:off x="7017306" y="388858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C9C2C0"/>
                </a:solidFill>
                <a:latin typeface="Gelasio" pitchFamily="34" charset="0"/>
                <a:ea typeface="Gelasio" pitchFamily="34" charset="-122"/>
                <a:cs typeface="Gelasio" pitchFamily="34" charset="-120"/>
              </a:rPr>
              <a:t>Creëer vaste routines</a:t>
            </a:r>
            <a:endParaRPr lang="en-US" sz="2200" dirty="0"/>
          </a:p>
        </p:txBody>
      </p:sp>
      <p:sp>
        <p:nvSpPr>
          <p:cNvPr id="11" name="Text 6"/>
          <p:cNvSpPr/>
          <p:nvPr/>
        </p:nvSpPr>
        <p:spPr>
          <a:xfrm>
            <a:off x="7017306" y="4379000"/>
            <a:ext cx="6819305" cy="1088708"/>
          </a:xfrm>
          <a:prstGeom prst="rect">
            <a:avLst/>
          </a:prstGeom>
          <a:noFill/>
          <a:ln/>
        </p:spPr>
        <p:txBody>
          <a:bodyPr wrap="square" lIns="0" tIns="0" rIns="0" bIns="0" rtlCol="0" anchor="t"/>
          <a:lstStyle/>
          <a:p>
            <a:pPr marL="0" indent="0" algn="l">
              <a:lnSpc>
                <a:spcPts val="2850"/>
              </a:lnSpc>
              <a:buNone/>
            </a:pPr>
            <a:r>
              <a:rPr lang="en-US" sz="1750" dirty="0">
                <a:solidFill>
                  <a:srgbClr val="C9C2C0"/>
                </a:solidFill>
                <a:latin typeface="Gelasio" pitchFamily="34" charset="0"/>
                <a:ea typeface="Gelasio" pitchFamily="34" charset="-122"/>
                <a:cs typeface="Gelasio" pitchFamily="34" charset="-120"/>
              </a:rPr>
              <a:t>Implementeer voorspelbare patronen voor dagelijkse activiteiten zoals binnenkomst, lesovergangen en afsluiting. Dit geeft leerlingen houvast en vermindert instructietijd.</a:t>
            </a:r>
            <a:endParaRPr lang="en-US" sz="1750" dirty="0"/>
          </a:p>
        </p:txBody>
      </p:sp>
      <p:sp>
        <p:nvSpPr>
          <p:cNvPr id="12" name="Shape 7"/>
          <p:cNvSpPr/>
          <p:nvPr/>
        </p:nvSpPr>
        <p:spPr>
          <a:xfrm>
            <a:off x="6280190" y="5921335"/>
            <a:ext cx="510302" cy="510302"/>
          </a:xfrm>
          <a:prstGeom prst="roundRect">
            <a:avLst>
              <a:gd name="adj" fmla="val 6667"/>
            </a:avLst>
          </a:prstGeom>
          <a:solidFill>
            <a:srgbClr val="373433"/>
          </a:solidFill>
          <a:ln/>
        </p:spPr>
        <p:txBody>
          <a:bodyPr/>
          <a:lstStyle/>
          <a:p>
            <a:endParaRPr lang="nl-BE"/>
          </a:p>
        </p:txBody>
      </p:sp>
      <p:pic>
        <p:nvPicPr>
          <p:cNvPr id="13" name="Image 3" descr="preencoded.png"/>
          <p:cNvPicPr>
            <a:picLocks noChangeAspect="1"/>
          </p:cNvPicPr>
          <p:nvPr/>
        </p:nvPicPr>
        <p:blipFill>
          <a:blip r:embed="rId6"/>
          <a:stretch>
            <a:fillRect/>
          </a:stretch>
        </p:blipFill>
        <p:spPr>
          <a:xfrm>
            <a:off x="6365260" y="5963841"/>
            <a:ext cx="340162" cy="425291"/>
          </a:xfrm>
          <a:prstGeom prst="rect">
            <a:avLst/>
          </a:prstGeom>
        </p:spPr>
      </p:pic>
      <p:sp>
        <p:nvSpPr>
          <p:cNvPr id="14" name="Text 8"/>
          <p:cNvSpPr/>
          <p:nvPr/>
        </p:nvSpPr>
        <p:spPr>
          <a:xfrm>
            <a:off x="7017306" y="5999202"/>
            <a:ext cx="3266599" cy="354330"/>
          </a:xfrm>
          <a:prstGeom prst="rect">
            <a:avLst/>
          </a:prstGeom>
          <a:noFill/>
          <a:ln/>
        </p:spPr>
        <p:txBody>
          <a:bodyPr wrap="none" lIns="0" tIns="0" rIns="0" bIns="0" rtlCol="0" anchor="t"/>
          <a:lstStyle/>
          <a:p>
            <a:pPr marL="0" indent="0" algn="l">
              <a:lnSpc>
                <a:spcPts val="2750"/>
              </a:lnSpc>
              <a:buNone/>
            </a:pPr>
            <a:r>
              <a:rPr lang="en-US" sz="2200" dirty="0">
                <a:solidFill>
                  <a:srgbClr val="C9C2C0"/>
                </a:solidFill>
                <a:latin typeface="Gelasio" pitchFamily="34" charset="0"/>
                <a:ea typeface="Gelasio" pitchFamily="34" charset="-122"/>
                <a:cs typeface="Gelasio" pitchFamily="34" charset="-120"/>
              </a:rPr>
              <a:t>Communiceer consequent</a:t>
            </a:r>
            <a:endParaRPr lang="en-US" sz="2200" dirty="0"/>
          </a:p>
        </p:txBody>
      </p:sp>
      <p:sp>
        <p:nvSpPr>
          <p:cNvPr id="15" name="Text 9"/>
          <p:cNvSpPr/>
          <p:nvPr/>
        </p:nvSpPr>
        <p:spPr>
          <a:xfrm>
            <a:off x="7017306" y="6489621"/>
            <a:ext cx="6819305" cy="1088708"/>
          </a:xfrm>
          <a:prstGeom prst="rect">
            <a:avLst/>
          </a:prstGeom>
          <a:noFill/>
          <a:ln/>
        </p:spPr>
        <p:txBody>
          <a:bodyPr wrap="square" lIns="0" tIns="0" rIns="0" bIns="0" rtlCol="0" anchor="t"/>
          <a:lstStyle/>
          <a:p>
            <a:pPr marL="0" indent="0" algn="l">
              <a:lnSpc>
                <a:spcPts val="2850"/>
              </a:lnSpc>
              <a:buNone/>
            </a:pPr>
            <a:r>
              <a:rPr lang="en-US" sz="1750" dirty="0">
                <a:solidFill>
                  <a:srgbClr val="C9C2C0"/>
                </a:solidFill>
                <a:latin typeface="Gelasio" pitchFamily="34" charset="0"/>
                <a:ea typeface="Gelasio" pitchFamily="34" charset="-122"/>
                <a:cs typeface="Gelasio" pitchFamily="34" charset="-120"/>
              </a:rPr>
              <a:t>Herhaal verwachtingen regelmatig en zorg dat ze visueel zichtbaar zijn in het lokaal. Bespreek het waarom achter elke regel zodat leerlingen de logica begrijpen.</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791414"/>
            <a:ext cx="8541187" cy="708779"/>
          </a:xfrm>
          <a:prstGeom prst="rect">
            <a:avLst/>
          </a:prstGeom>
          <a:noFill/>
          <a:ln/>
        </p:spPr>
        <p:txBody>
          <a:bodyPr wrap="none" lIns="0" tIns="0" rIns="0" bIns="0" rtlCol="0" anchor="t"/>
          <a:lstStyle/>
          <a:p>
            <a:pPr marL="0" indent="0" algn="l">
              <a:lnSpc>
                <a:spcPts val="5550"/>
              </a:lnSpc>
              <a:buNone/>
            </a:pPr>
            <a:r>
              <a:rPr lang="en-US" sz="4450" dirty="0">
                <a:solidFill>
                  <a:srgbClr val="D8B6A4"/>
                </a:solidFill>
                <a:latin typeface="Gelasio" pitchFamily="34" charset="0"/>
                <a:ea typeface="Gelasio" pitchFamily="34" charset="-122"/>
                <a:cs typeface="Gelasio" pitchFamily="34" charset="-120"/>
              </a:rPr>
              <a:t>Relatie Opbouwen met Leerlingen</a:t>
            </a:r>
            <a:endParaRPr lang="en-US" sz="4450" dirty="0"/>
          </a:p>
        </p:txBody>
      </p:sp>
      <p:sp>
        <p:nvSpPr>
          <p:cNvPr id="3" name="Shape 1"/>
          <p:cNvSpPr/>
          <p:nvPr/>
        </p:nvSpPr>
        <p:spPr>
          <a:xfrm>
            <a:off x="793790" y="2953822"/>
            <a:ext cx="4196358" cy="3484364"/>
          </a:xfrm>
          <a:prstGeom prst="roundRect">
            <a:avLst>
              <a:gd name="adj" fmla="val 976"/>
            </a:avLst>
          </a:prstGeom>
          <a:solidFill>
            <a:srgbClr val="373433"/>
          </a:solidFill>
          <a:ln/>
        </p:spPr>
        <p:txBody>
          <a:bodyPr/>
          <a:lstStyle/>
          <a:p>
            <a:endParaRPr lang="nl-BE"/>
          </a:p>
        </p:txBody>
      </p:sp>
      <p:sp>
        <p:nvSpPr>
          <p:cNvPr id="4" name="Text 2"/>
          <p:cNvSpPr/>
          <p:nvPr/>
        </p:nvSpPr>
        <p:spPr>
          <a:xfrm>
            <a:off x="1020604" y="3180636"/>
            <a:ext cx="3086814" cy="354330"/>
          </a:xfrm>
          <a:prstGeom prst="rect">
            <a:avLst/>
          </a:prstGeom>
          <a:noFill/>
          <a:ln/>
        </p:spPr>
        <p:txBody>
          <a:bodyPr wrap="none" lIns="0" tIns="0" rIns="0" bIns="0" rtlCol="0" anchor="t"/>
          <a:lstStyle/>
          <a:p>
            <a:pPr marL="0" indent="0" algn="l">
              <a:lnSpc>
                <a:spcPts val="2750"/>
              </a:lnSpc>
              <a:buNone/>
            </a:pPr>
            <a:r>
              <a:rPr lang="en-US" sz="2200" dirty="0">
                <a:solidFill>
                  <a:srgbClr val="C9C2C0"/>
                </a:solidFill>
                <a:latin typeface="Gelasio" pitchFamily="34" charset="0"/>
                <a:ea typeface="Gelasio" pitchFamily="34" charset="-122"/>
                <a:cs typeface="Gelasio" pitchFamily="34" charset="-120"/>
              </a:rPr>
              <a:t>Toon Oprechte Interesse</a:t>
            </a:r>
            <a:endParaRPr lang="en-US" sz="2200" dirty="0"/>
          </a:p>
        </p:txBody>
      </p:sp>
      <p:sp>
        <p:nvSpPr>
          <p:cNvPr id="5" name="Text 3"/>
          <p:cNvSpPr/>
          <p:nvPr/>
        </p:nvSpPr>
        <p:spPr>
          <a:xfrm>
            <a:off x="1020604" y="3671054"/>
            <a:ext cx="3742730" cy="2540318"/>
          </a:xfrm>
          <a:prstGeom prst="rect">
            <a:avLst/>
          </a:prstGeom>
          <a:noFill/>
          <a:ln/>
        </p:spPr>
        <p:txBody>
          <a:bodyPr wrap="square" lIns="0" tIns="0" rIns="0" bIns="0" rtlCol="0" anchor="t"/>
          <a:lstStyle/>
          <a:p>
            <a:pPr marL="0" indent="0" algn="l">
              <a:lnSpc>
                <a:spcPts val="2850"/>
              </a:lnSpc>
              <a:buNone/>
            </a:pPr>
            <a:r>
              <a:rPr lang="en-US" sz="1750" dirty="0">
                <a:solidFill>
                  <a:srgbClr val="C9C2C0"/>
                </a:solidFill>
                <a:latin typeface="Gelasio" pitchFamily="34" charset="0"/>
                <a:ea typeface="Gelasio" pitchFamily="34" charset="-122"/>
                <a:cs typeface="Gelasio" pitchFamily="34" charset="-120"/>
              </a:rPr>
              <a:t>Maak tijd voor individuele gesprekjes over interesses, talenten en uitdagingen. Ken de namen van je leerlingen en gebruik deze actief. Wees aanwezig bij belangrijke momenten zoals presentaties of sportwedstrijden.</a:t>
            </a:r>
            <a:endParaRPr lang="en-US" sz="1750" dirty="0"/>
          </a:p>
        </p:txBody>
      </p:sp>
      <p:sp>
        <p:nvSpPr>
          <p:cNvPr id="6" name="Shape 4"/>
          <p:cNvSpPr/>
          <p:nvPr/>
        </p:nvSpPr>
        <p:spPr>
          <a:xfrm>
            <a:off x="5216962" y="2953822"/>
            <a:ext cx="4196358" cy="3484364"/>
          </a:xfrm>
          <a:prstGeom prst="roundRect">
            <a:avLst>
              <a:gd name="adj" fmla="val 976"/>
            </a:avLst>
          </a:prstGeom>
          <a:solidFill>
            <a:srgbClr val="373433"/>
          </a:solidFill>
          <a:ln/>
        </p:spPr>
        <p:txBody>
          <a:bodyPr/>
          <a:lstStyle/>
          <a:p>
            <a:endParaRPr lang="nl-BE"/>
          </a:p>
        </p:txBody>
      </p:sp>
      <p:sp>
        <p:nvSpPr>
          <p:cNvPr id="7" name="Text 5"/>
          <p:cNvSpPr/>
          <p:nvPr/>
        </p:nvSpPr>
        <p:spPr>
          <a:xfrm>
            <a:off x="5443776" y="318063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C9C2C0"/>
                </a:solidFill>
                <a:latin typeface="Gelasio" pitchFamily="34" charset="0"/>
                <a:ea typeface="Gelasio" pitchFamily="34" charset="-122"/>
                <a:cs typeface="Gelasio" pitchFamily="34" charset="-120"/>
              </a:rPr>
              <a:t>Wees Betrouwbaar</a:t>
            </a:r>
            <a:endParaRPr lang="en-US" sz="2200" dirty="0"/>
          </a:p>
        </p:txBody>
      </p:sp>
      <p:sp>
        <p:nvSpPr>
          <p:cNvPr id="8" name="Text 6"/>
          <p:cNvSpPr/>
          <p:nvPr/>
        </p:nvSpPr>
        <p:spPr>
          <a:xfrm>
            <a:off x="5443776" y="3671054"/>
            <a:ext cx="3742730" cy="1814513"/>
          </a:xfrm>
          <a:prstGeom prst="rect">
            <a:avLst/>
          </a:prstGeom>
          <a:noFill/>
          <a:ln/>
        </p:spPr>
        <p:txBody>
          <a:bodyPr wrap="square" lIns="0" tIns="0" rIns="0" bIns="0" rtlCol="0" anchor="t"/>
          <a:lstStyle/>
          <a:p>
            <a:pPr marL="0" indent="0" algn="l">
              <a:lnSpc>
                <a:spcPts val="2850"/>
              </a:lnSpc>
              <a:buNone/>
            </a:pPr>
            <a:r>
              <a:rPr lang="en-US" sz="1750" dirty="0">
                <a:solidFill>
                  <a:srgbClr val="C9C2C0"/>
                </a:solidFill>
                <a:latin typeface="Gelasio" pitchFamily="34" charset="0"/>
                <a:ea typeface="Gelasio" pitchFamily="34" charset="-122"/>
                <a:cs typeface="Gelasio" pitchFamily="34" charset="-120"/>
              </a:rPr>
              <a:t>Handel consequent maar altijd met empathie. Doe wat je belooft en bied structuur waar leerlingen op kunnen rekenen. Laat zien dat jij er voor hen bent, ook op moeilijke dagen.</a:t>
            </a:r>
            <a:endParaRPr lang="en-US" sz="1750" dirty="0"/>
          </a:p>
        </p:txBody>
      </p:sp>
      <p:sp>
        <p:nvSpPr>
          <p:cNvPr id="9" name="Shape 7"/>
          <p:cNvSpPr/>
          <p:nvPr/>
        </p:nvSpPr>
        <p:spPr>
          <a:xfrm>
            <a:off x="9640133" y="2953822"/>
            <a:ext cx="4196358" cy="3484364"/>
          </a:xfrm>
          <a:prstGeom prst="roundRect">
            <a:avLst>
              <a:gd name="adj" fmla="val 976"/>
            </a:avLst>
          </a:prstGeom>
          <a:solidFill>
            <a:srgbClr val="373433"/>
          </a:solidFill>
          <a:ln/>
        </p:spPr>
        <p:txBody>
          <a:bodyPr/>
          <a:lstStyle/>
          <a:p>
            <a:endParaRPr lang="nl-BE"/>
          </a:p>
        </p:txBody>
      </p:sp>
      <p:sp>
        <p:nvSpPr>
          <p:cNvPr id="10" name="Text 8"/>
          <p:cNvSpPr/>
          <p:nvPr/>
        </p:nvSpPr>
        <p:spPr>
          <a:xfrm>
            <a:off x="9866948" y="3180636"/>
            <a:ext cx="3742730" cy="708660"/>
          </a:xfrm>
          <a:prstGeom prst="rect">
            <a:avLst/>
          </a:prstGeom>
          <a:noFill/>
          <a:ln/>
        </p:spPr>
        <p:txBody>
          <a:bodyPr wrap="square" lIns="0" tIns="0" rIns="0" bIns="0" rtlCol="0" anchor="t"/>
          <a:lstStyle/>
          <a:p>
            <a:pPr marL="0" indent="0" algn="l">
              <a:lnSpc>
                <a:spcPts val="2750"/>
              </a:lnSpc>
              <a:buNone/>
            </a:pPr>
            <a:r>
              <a:rPr lang="en-US" sz="2200" dirty="0">
                <a:solidFill>
                  <a:srgbClr val="C9C2C0"/>
                </a:solidFill>
                <a:latin typeface="Gelasio" pitchFamily="34" charset="0"/>
                <a:ea typeface="Gelasio" pitchFamily="34" charset="-122"/>
                <a:cs typeface="Gelasio" pitchFamily="34" charset="-120"/>
              </a:rPr>
              <a:t>Ontwikkel Wederzijds Respect</a:t>
            </a:r>
            <a:endParaRPr lang="en-US" sz="2200" dirty="0"/>
          </a:p>
        </p:txBody>
      </p:sp>
      <p:sp>
        <p:nvSpPr>
          <p:cNvPr id="11" name="Text 9"/>
          <p:cNvSpPr/>
          <p:nvPr/>
        </p:nvSpPr>
        <p:spPr>
          <a:xfrm>
            <a:off x="9866948" y="4025384"/>
            <a:ext cx="3742730" cy="1814513"/>
          </a:xfrm>
          <a:prstGeom prst="rect">
            <a:avLst/>
          </a:prstGeom>
          <a:noFill/>
          <a:ln/>
        </p:spPr>
        <p:txBody>
          <a:bodyPr wrap="square" lIns="0" tIns="0" rIns="0" bIns="0" rtlCol="0" anchor="t"/>
          <a:lstStyle/>
          <a:p>
            <a:pPr marL="0" indent="0" algn="l">
              <a:lnSpc>
                <a:spcPts val="2850"/>
              </a:lnSpc>
              <a:buNone/>
            </a:pPr>
            <a:r>
              <a:rPr lang="en-US" sz="1750" dirty="0">
                <a:solidFill>
                  <a:srgbClr val="C9C2C0"/>
                </a:solidFill>
                <a:latin typeface="Gelasio" pitchFamily="34" charset="0"/>
                <a:ea typeface="Gelasio" pitchFamily="34" charset="-122"/>
                <a:cs typeface="Gelasio" pitchFamily="34" charset="-120"/>
              </a:rPr>
              <a:t>Luister actief naar zorgen en ideeën. Geef het goede voorbeeld in communicatie en omgangsvormen. Benadruk dat fouten maken mag en deel soms ook eigen leerervaringen.</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00">
              <a:alpha val="80000"/>
            </a:srgbClr>
          </a:solidFill>
          <a:ln/>
        </p:spPr>
        <p:txBody>
          <a:bodyPr/>
          <a:lstStyle/>
          <a:p>
            <a:endParaRPr lang="nl-BE"/>
          </a:p>
        </p:txBody>
      </p:sp>
      <p:sp>
        <p:nvSpPr>
          <p:cNvPr id="4" name="Text 1"/>
          <p:cNvSpPr/>
          <p:nvPr/>
        </p:nvSpPr>
        <p:spPr>
          <a:xfrm>
            <a:off x="793790" y="1629847"/>
            <a:ext cx="7736205" cy="708779"/>
          </a:xfrm>
          <a:prstGeom prst="rect">
            <a:avLst/>
          </a:prstGeom>
          <a:noFill/>
          <a:ln/>
        </p:spPr>
        <p:txBody>
          <a:bodyPr wrap="none" lIns="0" tIns="0" rIns="0" bIns="0" rtlCol="0" anchor="t"/>
          <a:lstStyle/>
          <a:p>
            <a:pPr marL="0" indent="0" algn="l">
              <a:lnSpc>
                <a:spcPts val="5550"/>
              </a:lnSpc>
              <a:buNone/>
            </a:pPr>
            <a:r>
              <a:rPr lang="en-US" sz="4450" dirty="0">
                <a:solidFill>
                  <a:srgbClr val="D8B6A4"/>
                </a:solidFill>
                <a:latin typeface="Gelasio" pitchFamily="34" charset="0"/>
                <a:ea typeface="Gelasio" pitchFamily="34" charset="-122"/>
                <a:cs typeface="Gelasio" pitchFamily="34" charset="-120"/>
              </a:rPr>
              <a:t>Structuur en Voorspelbaarheid</a:t>
            </a:r>
            <a:endParaRPr lang="en-US" sz="4450" dirty="0"/>
          </a:p>
        </p:txBody>
      </p:sp>
      <p:pic>
        <p:nvPicPr>
          <p:cNvPr id="5" name="Image 1" descr="preencoded.png"/>
          <p:cNvPicPr>
            <a:picLocks noChangeAspect="1"/>
          </p:cNvPicPr>
          <p:nvPr/>
        </p:nvPicPr>
        <p:blipFill>
          <a:blip r:embed="rId4"/>
          <a:stretch>
            <a:fillRect/>
          </a:stretch>
        </p:blipFill>
        <p:spPr>
          <a:xfrm>
            <a:off x="793790" y="2678787"/>
            <a:ext cx="4347567" cy="907256"/>
          </a:xfrm>
          <a:prstGeom prst="rect">
            <a:avLst/>
          </a:prstGeom>
        </p:spPr>
      </p:pic>
      <p:sp>
        <p:nvSpPr>
          <p:cNvPr id="6" name="Text 2"/>
          <p:cNvSpPr/>
          <p:nvPr/>
        </p:nvSpPr>
        <p:spPr>
          <a:xfrm>
            <a:off x="1020604" y="381285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C9C2C0"/>
                </a:solidFill>
                <a:latin typeface="Gelasio" pitchFamily="34" charset="0"/>
                <a:ea typeface="Gelasio" pitchFamily="34" charset="-122"/>
                <a:cs typeface="Gelasio" pitchFamily="34" charset="-120"/>
              </a:rPr>
              <a:t>Sterke Start</a:t>
            </a:r>
            <a:endParaRPr lang="en-US" sz="2200" dirty="0"/>
          </a:p>
        </p:txBody>
      </p:sp>
      <p:sp>
        <p:nvSpPr>
          <p:cNvPr id="7" name="Text 3"/>
          <p:cNvSpPr/>
          <p:nvPr/>
        </p:nvSpPr>
        <p:spPr>
          <a:xfrm>
            <a:off x="1020604" y="4303276"/>
            <a:ext cx="3893939" cy="1088708"/>
          </a:xfrm>
          <a:prstGeom prst="rect">
            <a:avLst/>
          </a:prstGeom>
          <a:noFill/>
          <a:ln/>
        </p:spPr>
        <p:txBody>
          <a:bodyPr wrap="square" lIns="0" tIns="0" rIns="0" bIns="0" rtlCol="0" anchor="t"/>
          <a:lstStyle/>
          <a:p>
            <a:pPr marL="0" indent="0" algn="l">
              <a:lnSpc>
                <a:spcPts val="2850"/>
              </a:lnSpc>
              <a:buNone/>
            </a:pPr>
            <a:r>
              <a:rPr lang="en-US" sz="1750" dirty="0">
                <a:solidFill>
                  <a:srgbClr val="C9C2C0"/>
                </a:solidFill>
                <a:latin typeface="Gelasio" pitchFamily="34" charset="0"/>
                <a:ea typeface="Gelasio" pitchFamily="34" charset="-122"/>
                <a:cs typeface="Gelasio" pitchFamily="34" charset="-120"/>
              </a:rPr>
              <a:t>Begin elke les met een duidelijk doel en activerende opening die direct betrokkenheid creëert.</a:t>
            </a:r>
            <a:endParaRPr lang="en-US" sz="1750" dirty="0"/>
          </a:p>
        </p:txBody>
      </p:sp>
      <p:pic>
        <p:nvPicPr>
          <p:cNvPr id="8" name="Image 2" descr="preencoded.png"/>
          <p:cNvPicPr>
            <a:picLocks noChangeAspect="1"/>
          </p:cNvPicPr>
          <p:nvPr/>
        </p:nvPicPr>
        <p:blipFill>
          <a:blip r:embed="rId5"/>
          <a:stretch>
            <a:fillRect/>
          </a:stretch>
        </p:blipFill>
        <p:spPr>
          <a:xfrm>
            <a:off x="5141357" y="2678787"/>
            <a:ext cx="4347567" cy="907256"/>
          </a:xfrm>
          <a:prstGeom prst="rect">
            <a:avLst/>
          </a:prstGeom>
        </p:spPr>
      </p:pic>
      <p:sp>
        <p:nvSpPr>
          <p:cNvPr id="9" name="Text 4"/>
          <p:cNvSpPr/>
          <p:nvPr/>
        </p:nvSpPr>
        <p:spPr>
          <a:xfrm>
            <a:off x="5368171" y="381285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C9C2C0"/>
                </a:solidFill>
                <a:latin typeface="Gelasio" pitchFamily="34" charset="0"/>
                <a:ea typeface="Gelasio" pitchFamily="34" charset="-122"/>
                <a:cs typeface="Gelasio" pitchFamily="34" charset="-120"/>
              </a:rPr>
              <a:t>Heldere Kern</a:t>
            </a:r>
            <a:endParaRPr lang="en-US" sz="2200" dirty="0"/>
          </a:p>
        </p:txBody>
      </p:sp>
      <p:sp>
        <p:nvSpPr>
          <p:cNvPr id="10" name="Text 5"/>
          <p:cNvSpPr/>
          <p:nvPr/>
        </p:nvSpPr>
        <p:spPr>
          <a:xfrm>
            <a:off x="5368171" y="4303276"/>
            <a:ext cx="3893939" cy="1088708"/>
          </a:xfrm>
          <a:prstGeom prst="rect">
            <a:avLst/>
          </a:prstGeom>
          <a:noFill/>
          <a:ln/>
        </p:spPr>
        <p:txBody>
          <a:bodyPr wrap="square" lIns="0" tIns="0" rIns="0" bIns="0" rtlCol="0" anchor="t"/>
          <a:lstStyle/>
          <a:p>
            <a:pPr marL="0" indent="0" algn="l">
              <a:lnSpc>
                <a:spcPts val="2850"/>
              </a:lnSpc>
              <a:buNone/>
            </a:pPr>
            <a:r>
              <a:rPr lang="en-US" sz="1750" dirty="0">
                <a:solidFill>
                  <a:srgbClr val="C9C2C0"/>
                </a:solidFill>
                <a:latin typeface="Gelasio" pitchFamily="34" charset="0"/>
                <a:ea typeface="Gelasio" pitchFamily="34" charset="-122"/>
                <a:cs typeface="Gelasio" pitchFamily="34" charset="-120"/>
              </a:rPr>
              <a:t>Zorg voor een logische opbouw met afwisseling tussen instructie, verwerking en terugkoppeling.</a:t>
            </a:r>
            <a:endParaRPr lang="en-US" sz="1750" dirty="0"/>
          </a:p>
        </p:txBody>
      </p:sp>
      <p:pic>
        <p:nvPicPr>
          <p:cNvPr id="11" name="Image 3" descr="preencoded.png"/>
          <p:cNvPicPr>
            <a:picLocks noChangeAspect="1"/>
          </p:cNvPicPr>
          <p:nvPr/>
        </p:nvPicPr>
        <p:blipFill>
          <a:blip r:embed="rId6"/>
          <a:stretch>
            <a:fillRect/>
          </a:stretch>
        </p:blipFill>
        <p:spPr>
          <a:xfrm>
            <a:off x="9488924" y="2678787"/>
            <a:ext cx="4347567" cy="907256"/>
          </a:xfrm>
          <a:prstGeom prst="rect">
            <a:avLst/>
          </a:prstGeom>
        </p:spPr>
      </p:pic>
      <p:sp>
        <p:nvSpPr>
          <p:cNvPr id="12" name="Text 6"/>
          <p:cNvSpPr/>
          <p:nvPr/>
        </p:nvSpPr>
        <p:spPr>
          <a:xfrm>
            <a:off x="9715738" y="3812858"/>
            <a:ext cx="3104078" cy="354330"/>
          </a:xfrm>
          <a:prstGeom prst="rect">
            <a:avLst/>
          </a:prstGeom>
          <a:noFill/>
          <a:ln/>
        </p:spPr>
        <p:txBody>
          <a:bodyPr wrap="none" lIns="0" tIns="0" rIns="0" bIns="0" rtlCol="0" anchor="t"/>
          <a:lstStyle/>
          <a:p>
            <a:pPr marL="0" indent="0" algn="l">
              <a:lnSpc>
                <a:spcPts val="2750"/>
              </a:lnSpc>
              <a:buNone/>
            </a:pPr>
            <a:r>
              <a:rPr lang="en-US" sz="2200" dirty="0">
                <a:solidFill>
                  <a:srgbClr val="C9C2C0"/>
                </a:solidFill>
                <a:latin typeface="Gelasio" pitchFamily="34" charset="0"/>
                <a:ea typeface="Gelasio" pitchFamily="34" charset="-122"/>
                <a:cs typeface="Gelasio" pitchFamily="34" charset="-120"/>
              </a:rPr>
              <a:t>Betekenisvolle Afsluiting</a:t>
            </a:r>
            <a:endParaRPr lang="en-US" sz="2200" dirty="0"/>
          </a:p>
        </p:txBody>
      </p:sp>
      <p:sp>
        <p:nvSpPr>
          <p:cNvPr id="13" name="Text 7"/>
          <p:cNvSpPr/>
          <p:nvPr/>
        </p:nvSpPr>
        <p:spPr>
          <a:xfrm>
            <a:off x="9715738" y="4303276"/>
            <a:ext cx="3893939" cy="725805"/>
          </a:xfrm>
          <a:prstGeom prst="rect">
            <a:avLst/>
          </a:prstGeom>
          <a:noFill/>
          <a:ln/>
        </p:spPr>
        <p:txBody>
          <a:bodyPr wrap="square" lIns="0" tIns="0" rIns="0" bIns="0" rtlCol="0" anchor="t"/>
          <a:lstStyle/>
          <a:p>
            <a:pPr marL="0" indent="0" algn="l">
              <a:lnSpc>
                <a:spcPts val="2850"/>
              </a:lnSpc>
              <a:buNone/>
            </a:pPr>
            <a:r>
              <a:rPr lang="en-US" sz="1750" dirty="0">
                <a:solidFill>
                  <a:srgbClr val="C9C2C0"/>
                </a:solidFill>
                <a:latin typeface="Gelasio" pitchFamily="34" charset="0"/>
                <a:ea typeface="Gelasio" pitchFamily="34" charset="-122"/>
                <a:cs typeface="Gelasio" pitchFamily="34" charset="-120"/>
              </a:rPr>
              <a:t>Rond af met reflectie op leerdoelen en een vooruitblik naar de volgende les.</a:t>
            </a:r>
            <a:endParaRPr lang="en-US" sz="1750" dirty="0"/>
          </a:p>
        </p:txBody>
      </p:sp>
      <p:sp>
        <p:nvSpPr>
          <p:cNvPr id="14" name="Text 8"/>
          <p:cNvSpPr/>
          <p:nvPr/>
        </p:nvSpPr>
        <p:spPr>
          <a:xfrm>
            <a:off x="793790" y="5873948"/>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C9C2C0"/>
                </a:solidFill>
                <a:latin typeface="Gelasio" pitchFamily="34" charset="0"/>
                <a:ea typeface="Gelasio" pitchFamily="34" charset="-122"/>
                <a:cs typeface="Gelasio" pitchFamily="34" charset="-120"/>
              </a:rPr>
              <a:t>Ondersteun deze structuur met visuele hulpmiddelen zoals een dagplanning op het bord, time timers voor tijdsbewaking en pictogrammen voor jonge leerlingen. Een voorspelbaar ritme geeft houvast en vergroot het gevoel van veiligheid.</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1251109"/>
            <a:ext cx="8576667" cy="708779"/>
          </a:xfrm>
          <a:prstGeom prst="rect">
            <a:avLst/>
          </a:prstGeom>
          <a:noFill/>
          <a:ln/>
        </p:spPr>
        <p:txBody>
          <a:bodyPr wrap="none" lIns="0" tIns="0" rIns="0" bIns="0" rtlCol="0" anchor="t"/>
          <a:lstStyle/>
          <a:p>
            <a:pPr marL="0" indent="0" algn="l">
              <a:lnSpc>
                <a:spcPts val="5550"/>
              </a:lnSpc>
              <a:buNone/>
            </a:pPr>
            <a:r>
              <a:rPr lang="en-US" sz="4450" dirty="0">
                <a:solidFill>
                  <a:srgbClr val="D8B6A4"/>
                </a:solidFill>
                <a:latin typeface="Gelasio" pitchFamily="34" charset="0"/>
                <a:ea typeface="Gelasio" pitchFamily="34" charset="-122"/>
                <a:cs typeface="Gelasio" pitchFamily="34" charset="-120"/>
              </a:rPr>
              <a:t>Actieve Betrokkenheid Stimuleren</a:t>
            </a:r>
            <a:endParaRPr lang="en-US" sz="4450" dirty="0"/>
          </a:p>
        </p:txBody>
      </p:sp>
      <p:sp>
        <p:nvSpPr>
          <p:cNvPr id="3" name="Text 1"/>
          <p:cNvSpPr/>
          <p:nvPr/>
        </p:nvSpPr>
        <p:spPr>
          <a:xfrm>
            <a:off x="1857256" y="2498646"/>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C9C2C0"/>
                </a:solidFill>
                <a:latin typeface="Gelasio" pitchFamily="34" charset="0"/>
                <a:ea typeface="Gelasio" pitchFamily="34" charset="-122"/>
                <a:cs typeface="Gelasio" pitchFamily="34" charset="-120"/>
              </a:rPr>
              <a:t>Coöperatief Leren</a:t>
            </a:r>
            <a:endParaRPr lang="en-US" sz="2200" dirty="0"/>
          </a:p>
        </p:txBody>
      </p:sp>
      <p:sp>
        <p:nvSpPr>
          <p:cNvPr id="4" name="Text 2"/>
          <p:cNvSpPr/>
          <p:nvPr/>
        </p:nvSpPr>
        <p:spPr>
          <a:xfrm>
            <a:off x="793790" y="2989064"/>
            <a:ext cx="3898702" cy="1451610"/>
          </a:xfrm>
          <a:prstGeom prst="rect">
            <a:avLst/>
          </a:prstGeom>
          <a:noFill/>
          <a:ln/>
        </p:spPr>
        <p:txBody>
          <a:bodyPr wrap="square" lIns="0" tIns="0" rIns="0" bIns="0" rtlCol="0" anchor="t"/>
          <a:lstStyle/>
          <a:p>
            <a:pPr marL="0" indent="0" algn="r">
              <a:lnSpc>
                <a:spcPts val="2850"/>
              </a:lnSpc>
              <a:buNone/>
            </a:pPr>
            <a:r>
              <a:rPr lang="en-US" sz="1750" dirty="0">
                <a:solidFill>
                  <a:srgbClr val="C9C2C0"/>
                </a:solidFill>
                <a:latin typeface="Gelasio" pitchFamily="34" charset="0"/>
                <a:ea typeface="Gelasio" pitchFamily="34" charset="-122"/>
                <a:cs typeface="Gelasio" pitchFamily="34" charset="-120"/>
              </a:rPr>
              <a:t>Implementeer werkvormen waarbij leerlingen samen verantwoordelijk zijn voor het leerproces, zoals denken-delen-uitwisselen of expertgroepen.</a:t>
            </a:r>
            <a:endParaRPr lang="en-US" sz="1750" dirty="0"/>
          </a:p>
        </p:txBody>
      </p:sp>
      <p:pic>
        <p:nvPicPr>
          <p:cNvPr id="5" name="Image 0" descr="preencoded.png"/>
          <p:cNvPicPr>
            <a:picLocks noChangeAspect="1"/>
          </p:cNvPicPr>
          <p:nvPr/>
        </p:nvPicPr>
        <p:blipFill>
          <a:blip r:embed="rId3"/>
          <a:stretch>
            <a:fillRect/>
          </a:stretch>
        </p:blipFill>
        <p:spPr>
          <a:xfrm>
            <a:off x="5032653" y="2413516"/>
            <a:ext cx="4564975" cy="4564975"/>
          </a:xfrm>
          <a:prstGeom prst="rect">
            <a:avLst/>
          </a:prstGeom>
        </p:spPr>
      </p:pic>
      <p:pic>
        <p:nvPicPr>
          <p:cNvPr id="6" name="Image 1" descr="preencoded.png"/>
          <p:cNvPicPr>
            <a:picLocks noChangeAspect="1"/>
          </p:cNvPicPr>
          <p:nvPr/>
        </p:nvPicPr>
        <p:blipFill>
          <a:blip r:embed="rId4"/>
          <a:stretch>
            <a:fillRect/>
          </a:stretch>
        </p:blipFill>
        <p:spPr>
          <a:xfrm>
            <a:off x="6226731" y="3176588"/>
            <a:ext cx="339328" cy="424220"/>
          </a:xfrm>
          <a:prstGeom prst="rect">
            <a:avLst/>
          </a:prstGeom>
        </p:spPr>
      </p:pic>
      <p:sp>
        <p:nvSpPr>
          <p:cNvPr id="7" name="Text 3"/>
          <p:cNvSpPr/>
          <p:nvPr/>
        </p:nvSpPr>
        <p:spPr>
          <a:xfrm>
            <a:off x="9937790" y="249864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C9C2C0"/>
                </a:solidFill>
                <a:latin typeface="Gelasio" pitchFamily="34" charset="0"/>
                <a:ea typeface="Gelasio" pitchFamily="34" charset="-122"/>
                <a:cs typeface="Gelasio" pitchFamily="34" charset="-120"/>
              </a:rPr>
              <a:t>Gevarieerde Instructie</a:t>
            </a:r>
            <a:endParaRPr lang="en-US" sz="2200" dirty="0"/>
          </a:p>
        </p:txBody>
      </p:sp>
      <p:sp>
        <p:nvSpPr>
          <p:cNvPr id="8" name="Text 4"/>
          <p:cNvSpPr/>
          <p:nvPr/>
        </p:nvSpPr>
        <p:spPr>
          <a:xfrm>
            <a:off x="9937790" y="2989064"/>
            <a:ext cx="3898821" cy="1451610"/>
          </a:xfrm>
          <a:prstGeom prst="rect">
            <a:avLst/>
          </a:prstGeom>
          <a:noFill/>
          <a:ln/>
        </p:spPr>
        <p:txBody>
          <a:bodyPr wrap="square" lIns="0" tIns="0" rIns="0" bIns="0" rtlCol="0" anchor="t"/>
          <a:lstStyle/>
          <a:p>
            <a:pPr marL="0" indent="0" algn="l">
              <a:lnSpc>
                <a:spcPts val="2850"/>
              </a:lnSpc>
              <a:buNone/>
            </a:pPr>
            <a:r>
              <a:rPr lang="en-US" sz="1750" dirty="0">
                <a:solidFill>
                  <a:srgbClr val="C9C2C0"/>
                </a:solidFill>
                <a:latin typeface="Gelasio" pitchFamily="34" charset="0"/>
                <a:ea typeface="Gelasio" pitchFamily="34" charset="-122"/>
                <a:cs typeface="Gelasio" pitchFamily="34" charset="-120"/>
              </a:rPr>
              <a:t>Wissel tussen klassikale uitleg, begeleide inoefening en zelfstandige verwerking om verschillende leerstijlen te bedienen.</a:t>
            </a:r>
            <a:endParaRPr lang="en-US" sz="1750" dirty="0"/>
          </a:p>
        </p:txBody>
      </p:sp>
      <p:pic>
        <p:nvPicPr>
          <p:cNvPr id="9" name="Image 2" descr="preencoded.png"/>
          <p:cNvPicPr>
            <a:picLocks noChangeAspect="1"/>
          </p:cNvPicPr>
          <p:nvPr/>
        </p:nvPicPr>
        <p:blipFill>
          <a:blip r:embed="rId5"/>
          <a:stretch>
            <a:fillRect/>
          </a:stretch>
        </p:blipFill>
        <p:spPr>
          <a:xfrm>
            <a:off x="5032653" y="2413516"/>
            <a:ext cx="4564975" cy="4564975"/>
          </a:xfrm>
          <a:prstGeom prst="rect">
            <a:avLst/>
          </a:prstGeom>
        </p:spPr>
      </p:pic>
      <p:pic>
        <p:nvPicPr>
          <p:cNvPr id="10" name="Image 3" descr="preencoded.png"/>
          <p:cNvPicPr>
            <a:picLocks noChangeAspect="1"/>
          </p:cNvPicPr>
          <p:nvPr/>
        </p:nvPicPr>
        <p:blipFill>
          <a:blip r:embed="rId6"/>
          <a:stretch>
            <a:fillRect/>
          </a:stretch>
        </p:blipFill>
        <p:spPr>
          <a:xfrm>
            <a:off x="8452604" y="3565088"/>
            <a:ext cx="339328" cy="424220"/>
          </a:xfrm>
          <a:prstGeom prst="rect">
            <a:avLst/>
          </a:prstGeom>
        </p:spPr>
      </p:pic>
      <p:sp>
        <p:nvSpPr>
          <p:cNvPr id="11" name="Text 5"/>
          <p:cNvSpPr/>
          <p:nvPr/>
        </p:nvSpPr>
        <p:spPr>
          <a:xfrm>
            <a:off x="9937790" y="495121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C9C2C0"/>
                </a:solidFill>
                <a:latin typeface="Gelasio" pitchFamily="34" charset="0"/>
                <a:ea typeface="Gelasio" pitchFamily="34" charset="-122"/>
                <a:cs typeface="Gelasio" pitchFamily="34" charset="-120"/>
              </a:rPr>
              <a:t>Betekenisvolle Taken</a:t>
            </a:r>
            <a:endParaRPr lang="en-US" sz="2200" dirty="0"/>
          </a:p>
        </p:txBody>
      </p:sp>
      <p:sp>
        <p:nvSpPr>
          <p:cNvPr id="12" name="Text 6"/>
          <p:cNvSpPr/>
          <p:nvPr/>
        </p:nvSpPr>
        <p:spPr>
          <a:xfrm>
            <a:off x="9937790" y="5441633"/>
            <a:ext cx="3898821" cy="1451610"/>
          </a:xfrm>
          <a:prstGeom prst="rect">
            <a:avLst/>
          </a:prstGeom>
          <a:noFill/>
          <a:ln/>
        </p:spPr>
        <p:txBody>
          <a:bodyPr wrap="square" lIns="0" tIns="0" rIns="0" bIns="0" rtlCol="0" anchor="t"/>
          <a:lstStyle/>
          <a:p>
            <a:pPr marL="0" indent="0" algn="l">
              <a:lnSpc>
                <a:spcPts val="2850"/>
              </a:lnSpc>
              <a:buNone/>
            </a:pPr>
            <a:r>
              <a:rPr lang="en-US" sz="1750" dirty="0">
                <a:solidFill>
                  <a:srgbClr val="C9C2C0"/>
                </a:solidFill>
                <a:latin typeface="Gelasio" pitchFamily="34" charset="0"/>
                <a:ea typeface="Gelasio" pitchFamily="34" charset="-122"/>
                <a:cs typeface="Gelasio" pitchFamily="34" charset="-120"/>
              </a:rPr>
              <a:t>Geef leerlingen keuzemogelijkheden en verantwoordelijkheden die aansluiten bij hun interesses en capaciteiten.</a:t>
            </a:r>
            <a:endParaRPr lang="en-US" sz="1750" dirty="0"/>
          </a:p>
        </p:txBody>
      </p:sp>
      <p:pic>
        <p:nvPicPr>
          <p:cNvPr id="13" name="Image 4" descr="preencoded.png"/>
          <p:cNvPicPr>
            <a:picLocks noChangeAspect="1"/>
          </p:cNvPicPr>
          <p:nvPr/>
        </p:nvPicPr>
        <p:blipFill>
          <a:blip r:embed="rId7"/>
          <a:stretch>
            <a:fillRect/>
          </a:stretch>
        </p:blipFill>
        <p:spPr>
          <a:xfrm>
            <a:off x="5032653" y="2413516"/>
            <a:ext cx="4564975" cy="4564975"/>
          </a:xfrm>
          <a:prstGeom prst="rect">
            <a:avLst/>
          </a:prstGeom>
        </p:spPr>
      </p:pic>
      <p:pic>
        <p:nvPicPr>
          <p:cNvPr id="14" name="Image 5" descr="preencoded.png"/>
          <p:cNvPicPr>
            <a:picLocks noChangeAspect="1"/>
          </p:cNvPicPr>
          <p:nvPr/>
        </p:nvPicPr>
        <p:blipFill>
          <a:blip r:embed="rId8"/>
          <a:stretch>
            <a:fillRect/>
          </a:stretch>
        </p:blipFill>
        <p:spPr>
          <a:xfrm>
            <a:off x="8064103" y="5790962"/>
            <a:ext cx="339328" cy="424220"/>
          </a:xfrm>
          <a:prstGeom prst="rect">
            <a:avLst/>
          </a:prstGeom>
        </p:spPr>
      </p:pic>
      <p:sp>
        <p:nvSpPr>
          <p:cNvPr id="15" name="Text 7"/>
          <p:cNvSpPr/>
          <p:nvPr/>
        </p:nvSpPr>
        <p:spPr>
          <a:xfrm>
            <a:off x="1857256" y="5132665"/>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C9C2C0"/>
                </a:solidFill>
                <a:latin typeface="Gelasio" pitchFamily="34" charset="0"/>
                <a:ea typeface="Gelasio" pitchFamily="34" charset="-122"/>
                <a:cs typeface="Gelasio" pitchFamily="34" charset="-120"/>
              </a:rPr>
              <a:t>Directe Feedback</a:t>
            </a:r>
            <a:endParaRPr lang="en-US" sz="2200" dirty="0"/>
          </a:p>
        </p:txBody>
      </p:sp>
      <p:sp>
        <p:nvSpPr>
          <p:cNvPr id="16" name="Text 8"/>
          <p:cNvSpPr/>
          <p:nvPr/>
        </p:nvSpPr>
        <p:spPr>
          <a:xfrm>
            <a:off x="793790" y="5623084"/>
            <a:ext cx="3898702" cy="1088708"/>
          </a:xfrm>
          <a:prstGeom prst="rect">
            <a:avLst/>
          </a:prstGeom>
          <a:noFill/>
          <a:ln/>
        </p:spPr>
        <p:txBody>
          <a:bodyPr wrap="square" lIns="0" tIns="0" rIns="0" bIns="0" rtlCol="0" anchor="t"/>
          <a:lstStyle/>
          <a:p>
            <a:pPr marL="0" indent="0" algn="r">
              <a:lnSpc>
                <a:spcPts val="2850"/>
              </a:lnSpc>
              <a:buNone/>
            </a:pPr>
            <a:r>
              <a:rPr lang="en-US" sz="1750" dirty="0">
                <a:solidFill>
                  <a:srgbClr val="C9C2C0"/>
                </a:solidFill>
                <a:latin typeface="Gelasio" pitchFamily="34" charset="0"/>
                <a:ea typeface="Gelasio" pitchFamily="34" charset="-122"/>
                <a:cs typeface="Gelasio" pitchFamily="34" charset="-120"/>
              </a:rPr>
              <a:t>Zorg voor snelle terugkoppeling waardoor leerlingen hun voortgang kunnen zien en bijsturen waar nodig.</a:t>
            </a:r>
            <a:endParaRPr lang="en-US" sz="1750" dirty="0"/>
          </a:p>
        </p:txBody>
      </p:sp>
      <p:pic>
        <p:nvPicPr>
          <p:cNvPr id="17" name="Image 6" descr="preencoded.png"/>
          <p:cNvPicPr>
            <a:picLocks noChangeAspect="1"/>
          </p:cNvPicPr>
          <p:nvPr/>
        </p:nvPicPr>
        <p:blipFill>
          <a:blip r:embed="rId9"/>
          <a:stretch>
            <a:fillRect/>
          </a:stretch>
        </p:blipFill>
        <p:spPr>
          <a:xfrm>
            <a:off x="5032653" y="2413516"/>
            <a:ext cx="4564975" cy="4564975"/>
          </a:xfrm>
          <a:prstGeom prst="rect">
            <a:avLst/>
          </a:prstGeom>
        </p:spPr>
      </p:pic>
      <p:pic>
        <p:nvPicPr>
          <p:cNvPr id="18" name="Image 7" descr="preencoded.png"/>
          <p:cNvPicPr>
            <a:picLocks noChangeAspect="1"/>
          </p:cNvPicPr>
          <p:nvPr/>
        </p:nvPicPr>
        <p:blipFill>
          <a:blip r:embed="rId10"/>
          <a:stretch>
            <a:fillRect/>
          </a:stretch>
        </p:blipFill>
        <p:spPr>
          <a:xfrm>
            <a:off x="5838230" y="5402461"/>
            <a:ext cx="339328" cy="42422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982623"/>
            <a:ext cx="8345567" cy="708779"/>
          </a:xfrm>
          <a:prstGeom prst="rect">
            <a:avLst/>
          </a:prstGeom>
          <a:noFill/>
          <a:ln/>
        </p:spPr>
        <p:txBody>
          <a:bodyPr wrap="none" lIns="0" tIns="0" rIns="0" bIns="0" rtlCol="0" anchor="t"/>
          <a:lstStyle/>
          <a:p>
            <a:pPr marL="0" indent="0" algn="l">
              <a:lnSpc>
                <a:spcPts val="5550"/>
              </a:lnSpc>
              <a:buNone/>
            </a:pPr>
            <a:r>
              <a:rPr lang="en-US" sz="4450" dirty="0">
                <a:solidFill>
                  <a:srgbClr val="000000"/>
                </a:solidFill>
                <a:latin typeface="Gelasio" pitchFamily="34" charset="0"/>
                <a:ea typeface="Gelasio" pitchFamily="34" charset="-122"/>
                <a:cs typeface="Gelasio" pitchFamily="34" charset="-120"/>
              </a:rPr>
              <a:t>Klassenruimte Effectief Inrichten</a:t>
            </a:r>
            <a:endParaRPr lang="en-US" sz="4450" dirty="0"/>
          </a:p>
        </p:txBody>
      </p:sp>
      <p:pic>
        <p:nvPicPr>
          <p:cNvPr id="3" name="Image 0" descr="preencoded.png"/>
          <p:cNvPicPr>
            <a:picLocks noChangeAspect="1"/>
          </p:cNvPicPr>
          <p:nvPr/>
        </p:nvPicPr>
        <p:blipFill>
          <a:blip r:embed="rId3"/>
          <a:stretch>
            <a:fillRect/>
          </a:stretch>
        </p:blipFill>
        <p:spPr>
          <a:xfrm>
            <a:off x="793790" y="2145030"/>
            <a:ext cx="4158615" cy="2570202"/>
          </a:xfrm>
          <a:prstGeom prst="rect">
            <a:avLst/>
          </a:prstGeom>
        </p:spPr>
      </p:pic>
      <p:sp>
        <p:nvSpPr>
          <p:cNvPr id="4" name="Text 1"/>
          <p:cNvSpPr/>
          <p:nvPr/>
        </p:nvSpPr>
        <p:spPr>
          <a:xfrm>
            <a:off x="793790" y="4942046"/>
            <a:ext cx="2886194" cy="354330"/>
          </a:xfrm>
          <a:prstGeom prst="rect">
            <a:avLst/>
          </a:prstGeom>
          <a:noFill/>
          <a:ln/>
        </p:spPr>
        <p:txBody>
          <a:bodyPr wrap="none" lIns="0" tIns="0" rIns="0" bIns="0" rtlCol="0" anchor="t"/>
          <a:lstStyle/>
          <a:p>
            <a:pPr marL="0" indent="0" algn="l">
              <a:lnSpc>
                <a:spcPts val="2750"/>
              </a:lnSpc>
              <a:buNone/>
            </a:pPr>
            <a:r>
              <a:rPr lang="en-US" sz="2200" dirty="0">
                <a:solidFill>
                  <a:srgbClr val="000000"/>
                </a:solidFill>
                <a:latin typeface="Gelasio" pitchFamily="34" charset="0"/>
                <a:ea typeface="Gelasio" pitchFamily="34" charset="-122"/>
                <a:cs typeface="Gelasio" pitchFamily="34" charset="-120"/>
              </a:rPr>
              <a:t>Strategische Opstelling</a:t>
            </a:r>
            <a:endParaRPr lang="en-US" sz="2200" dirty="0"/>
          </a:p>
        </p:txBody>
      </p:sp>
      <p:sp>
        <p:nvSpPr>
          <p:cNvPr id="5" name="Text 2"/>
          <p:cNvSpPr/>
          <p:nvPr/>
        </p:nvSpPr>
        <p:spPr>
          <a:xfrm>
            <a:off x="793790" y="5432465"/>
            <a:ext cx="4158615" cy="1814513"/>
          </a:xfrm>
          <a:prstGeom prst="rect">
            <a:avLst/>
          </a:prstGeom>
          <a:noFill/>
          <a:ln/>
        </p:spPr>
        <p:txBody>
          <a:bodyPr wrap="square" lIns="0" tIns="0" rIns="0" bIns="0" rtlCol="0" anchor="t"/>
          <a:lstStyle/>
          <a:p>
            <a:pPr marL="0" indent="0" algn="l">
              <a:lnSpc>
                <a:spcPts val="2850"/>
              </a:lnSpc>
              <a:buNone/>
            </a:pPr>
            <a:r>
              <a:rPr lang="en-US" sz="1750" dirty="0">
                <a:solidFill>
                  <a:srgbClr val="000000"/>
                </a:solidFill>
                <a:latin typeface="Gelasio" pitchFamily="34" charset="0"/>
                <a:ea typeface="Gelasio" pitchFamily="34" charset="-122"/>
                <a:cs typeface="Gelasio" pitchFamily="34" charset="-120"/>
              </a:rPr>
              <a:t>Plaats meubilair zo dat je alle leerlingen kunt zien en eenvoudig door het lokaal kunt bewegen. Vermijd dode hoeken en zorg dat materialen binnen handbereik zijn zonder opstoppingen te veroorzaken.</a:t>
            </a:r>
            <a:endParaRPr lang="en-US" sz="1750" dirty="0"/>
          </a:p>
        </p:txBody>
      </p:sp>
      <p:pic>
        <p:nvPicPr>
          <p:cNvPr id="6" name="Image 1" descr="preencoded.png"/>
          <p:cNvPicPr>
            <a:picLocks noChangeAspect="1"/>
          </p:cNvPicPr>
          <p:nvPr/>
        </p:nvPicPr>
        <p:blipFill>
          <a:blip r:embed="rId4"/>
          <a:stretch>
            <a:fillRect/>
          </a:stretch>
        </p:blipFill>
        <p:spPr>
          <a:xfrm>
            <a:off x="5235893" y="2145030"/>
            <a:ext cx="4158615" cy="2570202"/>
          </a:xfrm>
          <a:prstGeom prst="rect">
            <a:avLst/>
          </a:prstGeom>
        </p:spPr>
      </p:pic>
      <p:sp>
        <p:nvSpPr>
          <p:cNvPr id="7" name="Text 3"/>
          <p:cNvSpPr/>
          <p:nvPr/>
        </p:nvSpPr>
        <p:spPr>
          <a:xfrm>
            <a:off x="5235893" y="494204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000000"/>
                </a:solidFill>
                <a:latin typeface="Gelasio" pitchFamily="34" charset="0"/>
                <a:ea typeface="Gelasio" pitchFamily="34" charset="-122"/>
                <a:cs typeface="Gelasio" pitchFamily="34" charset="-120"/>
              </a:rPr>
              <a:t>Rustplekken Creëren</a:t>
            </a:r>
            <a:endParaRPr lang="en-US" sz="2200" dirty="0"/>
          </a:p>
        </p:txBody>
      </p:sp>
      <p:sp>
        <p:nvSpPr>
          <p:cNvPr id="8" name="Text 4"/>
          <p:cNvSpPr/>
          <p:nvPr/>
        </p:nvSpPr>
        <p:spPr>
          <a:xfrm>
            <a:off x="5235893" y="5432465"/>
            <a:ext cx="4158615" cy="1814513"/>
          </a:xfrm>
          <a:prstGeom prst="rect">
            <a:avLst/>
          </a:prstGeom>
          <a:noFill/>
          <a:ln/>
        </p:spPr>
        <p:txBody>
          <a:bodyPr wrap="square" lIns="0" tIns="0" rIns="0" bIns="0" rtlCol="0" anchor="t"/>
          <a:lstStyle/>
          <a:p>
            <a:pPr marL="0" indent="0" algn="l">
              <a:lnSpc>
                <a:spcPts val="2850"/>
              </a:lnSpc>
              <a:buNone/>
            </a:pPr>
            <a:r>
              <a:rPr lang="en-US" sz="1750" dirty="0">
                <a:solidFill>
                  <a:srgbClr val="000000"/>
                </a:solidFill>
                <a:latin typeface="Gelasio" pitchFamily="34" charset="0"/>
                <a:ea typeface="Gelasio" pitchFamily="34" charset="-122"/>
                <a:cs typeface="Gelasio" pitchFamily="34" charset="-120"/>
              </a:rPr>
              <a:t>Richt een hoek in waar leerlingen even tot rust kunnen komen of zich kunnen herfocussen. Gebruik geluiddempende materialen en visuele afscheiding voor minder prikkels.</a:t>
            </a:r>
            <a:endParaRPr lang="en-US" sz="1750" dirty="0"/>
          </a:p>
        </p:txBody>
      </p:sp>
      <p:pic>
        <p:nvPicPr>
          <p:cNvPr id="9" name="Image 2" descr="preencoded.png"/>
          <p:cNvPicPr>
            <a:picLocks noChangeAspect="1"/>
          </p:cNvPicPr>
          <p:nvPr/>
        </p:nvPicPr>
        <p:blipFill>
          <a:blip r:embed="rId5"/>
          <a:stretch>
            <a:fillRect/>
          </a:stretch>
        </p:blipFill>
        <p:spPr>
          <a:xfrm>
            <a:off x="9677995" y="2145030"/>
            <a:ext cx="4158615" cy="2570202"/>
          </a:xfrm>
          <a:prstGeom prst="rect">
            <a:avLst/>
          </a:prstGeom>
        </p:spPr>
      </p:pic>
      <p:sp>
        <p:nvSpPr>
          <p:cNvPr id="10" name="Text 5"/>
          <p:cNvSpPr/>
          <p:nvPr/>
        </p:nvSpPr>
        <p:spPr>
          <a:xfrm>
            <a:off x="9677995" y="494204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000000"/>
                </a:solidFill>
                <a:latin typeface="Gelasio" pitchFamily="34" charset="0"/>
                <a:ea typeface="Gelasio" pitchFamily="34" charset="-122"/>
                <a:cs typeface="Gelasio" pitchFamily="34" charset="-120"/>
              </a:rPr>
              <a:t>Visuele Rust</a:t>
            </a:r>
            <a:endParaRPr lang="en-US" sz="2200" dirty="0"/>
          </a:p>
        </p:txBody>
      </p:sp>
      <p:sp>
        <p:nvSpPr>
          <p:cNvPr id="11" name="Text 6"/>
          <p:cNvSpPr/>
          <p:nvPr/>
        </p:nvSpPr>
        <p:spPr>
          <a:xfrm>
            <a:off x="9677995" y="5432465"/>
            <a:ext cx="4158615" cy="1814513"/>
          </a:xfrm>
          <a:prstGeom prst="rect">
            <a:avLst/>
          </a:prstGeom>
          <a:noFill/>
          <a:ln/>
        </p:spPr>
        <p:txBody>
          <a:bodyPr wrap="square" lIns="0" tIns="0" rIns="0" bIns="0" rtlCol="0" anchor="t"/>
          <a:lstStyle/>
          <a:p>
            <a:pPr marL="0" indent="0" algn="l">
              <a:lnSpc>
                <a:spcPts val="2850"/>
              </a:lnSpc>
              <a:buNone/>
            </a:pPr>
            <a:r>
              <a:rPr lang="en-US" sz="1750" dirty="0">
                <a:solidFill>
                  <a:srgbClr val="000000"/>
                </a:solidFill>
                <a:latin typeface="Gelasio" pitchFamily="34" charset="0"/>
                <a:ea typeface="Gelasio" pitchFamily="34" charset="-122"/>
                <a:cs typeface="Gelasio" pitchFamily="34" charset="-120"/>
              </a:rPr>
              <a:t>Beperk overbodige visuele prikkels en houd muren en prikborden georganiseerd. Label materialen duidelijk en creëer vaste opbergplekken voor spullen.</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844510"/>
            <a:ext cx="7077789" cy="708779"/>
          </a:xfrm>
          <a:prstGeom prst="rect">
            <a:avLst/>
          </a:prstGeom>
          <a:noFill/>
          <a:ln/>
        </p:spPr>
        <p:txBody>
          <a:bodyPr wrap="none" lIns="0" tIns="0" rIns="0" bIns="0" rtlCol="0" anchor="t"/>
          <a:lstStyle/>
          <a:p>
            <a:pPr marL="0" indent="0" algn="l">
              <a:lnSpc>
                <a:spcPts val="5550"/>
              </a:lnSpc>
              <a:buNone/>
            </a:pPr>
            <a:r>
              <a:rPr lang="en-US" sz="4450" dirty="0">
                <a:solidFill>
                  <a:srgbClr val="D8B6A4"/>
                </a:solidFill>
                <a:latin typeface="Gelasio" pitchFamily="34" charset="0"/>
                <a:ea typeface="Gelasio" pitchFamily="34" charset="-122"/>
                <a:cs typeface="Gelasio" pitchFamily="34" charset="-120"/>
              </a:rPr>
              <a:t>Gedrag Positief Beïnvloeden</a:t>
            </a:r>
            <a:endParaRPr lang="en-US" sz="4450" dirty="0"/>
          </a:p>
        </p:txBody>
      </p:sp>
      <p:pic>
        <p:nvPicPr>
          <p:cNvPr id="3" name="Image 0" descr="preencoded.png"/>
          <p:cNvPicPr>
            <a:picLocks noChangeAspect="1"/>
          </p:cNvPicPr>
          <p:nvPr/>
        </p:nvPicPr>
        <p:blipFill>
          <a:blip r:embed="rId3"/>
          <a:stretch>
            <a:fillRect/>
          </a:stretch>
        </p:blipFill>
        <p:spPr>
          <a:xfrm>
            <a:off x="2978348" y="2006917"/>
            <a:ext cx="2152055" cy="1306949"/>
          </a:xfrm>
          <a:prstGeom prst="rect">
            <a:avLst/>
          </a:prstGeom>
        </p:spPr>
      </p:pic>
      <p:pic>
        <p:nvPicPr>
          <p:cNvPr id="4" name="Image 1" descr="preencoded.png"/>
          <p:cNvPicPr>
            <a:picLocks noChangeAspect="1"/>
          </p:cNvPicPr>
          <p:nvPr/>
        </p:nvPicPr>
        <p:blipFill>
          <a:blip r:embed="rId4"/>
          <a:stretch>
            <a:fillRect/>
          </a:stretch>
        </p:blipFill>
        <p:spPr>
          <a:xfrm>
            <a:off x="3894892" y="2622947"/>
            <a:ext cx="318968" cy="398621"/>
          </a:xfrm>
          <a:prstGeom prst="rect">
            <a:avLst/>
          </a:prstGeom>
        </p:spPr>
      </p:pic>
      <p:sp>
        <p:nvSpPr>
          <p:cNvPr id="5" name="Text 1"/>
          <p:cNvSpPr/>
          <p:nvPr/>
        </p:nvSpPr>
        <p:spPr>
          <a:xfrm>
            <a:off x="5357217" y="2233732"/>
            <a:ext cx="3165515" cy="354330"/>
          </a:xfrm>
          <a:prstGeom prst="rect">
            <a:avLst/>
          </a:prstGeom>
          <a:noFill/>
          <a:ln/>
        </p:spPr>
        <p:txBody>
          <a:bodyPr wrap="none" lIns="0" tIns="0" rIns="0" bIns="0" rtlCol="0" anchor="t"/>
          <a:lstStyle/>
          <a:p>
            <a:pPr marL="0" indent="0" algn="l">
              <a:lnSpc>
                <a:spcPts val="2750"/>
              </a:lnSpc>
              <a:buNone/>
            </a:pPr>
            <a:r>
              <a:rPr lang="en-US" sz="2200" dirty="0">
                <a:solidFill>
                  <a:srgbClr val="C9C2C0"/>
                </a:solidFill>
                <a:latin typeface="Gelasio" pitchFamily="34" charset="0"/>
                <a:ea typeface="Gelasio" pitchFamily="34" charset="-122"/>
                <a:cs typeface="Gelasio" pitchFamily="34" charset="-120"/>
              </a:rPr>
              <a:t>Effectieve Complimenten</a:t>
            </a:r>
            <a:endParaRPr lang="en-US" sz="2200" dirty="0"/>
          </a:p>
        </p:txBody>
      </p:sp>
      <p:sp>
        <p:nvSpPr>
          <p:cNvPr id="6" name="Text 2"/>
          <p:cNvSpPr/>
          <p:nvPr/>
        </p:nvSpPr>
        <p:spPr>
          <a:xfrm>
            <a:off x="5357217" y="2724150"/>
            <a:ext cx="5896570" cy="362903"/>
          </a:xfrm>
          <a:prstGeom prst="rect">
            <a:avLst/>
          </a:prstGeom>
          <a:noFill/>
          <a:ln/>
        </p:spPr>
        <p:txBody>
          <a:bodyPr wrap="none" lIns="0" tIns="0" rIns="0" bIns="0" rtlCol="0" anchor="t"/>
          <a:lstStyle/>
          <a:p>
            <a:pPr marL="0" indent="0" algn="l">
              <a:lnSpc>
                <a:spcPts val="2850"/>
              </a:lnSpc>
              <a:buNone/>
            </a:pPr>
            <a:r>
              <a:rPr lang="en-US" sz="1750" dirty="0">
                <a:solidFill>
                  <a:srgbClr val="C9C2C0"/>
                </a:solidFill>
                <a:latin typeface="Gelasio" pitchFamily="34" charset="0"/>
                <a:ea typeface="Gelasio" pitchFamily="34" charset="-122"/>
                <a:cs typeface="Gelasio" pitchFamily="34" charset="-120"/>
              </a:rPr>
              <a:t>Geef specifieke, oprechte feedback gericht op inzet en groei</a:t>
            </a:r>
            <a:endParaRPr lang="en-US" sz="1750" dirty="0"/>
          </a:p>
        </p:txBody>
      </p:sp>
      <p:sp>
        <p:nvSpPr>
          <p:cNvPr id="7" name="Shape 3"/>
          <p:cNvSpPr/>
          <p:nvPr/>
        </p:nvSpPr>
        <p:spPr>
          <a:xfrm>
            <a:off x="5187077" y="3326963"/>
            <a:ext cx="8592860" cy="15240"/>
          </a:xfrm>
          <a:prstGeom prst="roundRect">
            <a:avLst>
              <a:gd name="adj" fmla="val 223256"/>
            </a:avLst>
          </a:prstGeom>
          <a:solidFill>
            <a:srgbClr val="504D4C"/>
          </a:solidFill>
          <a:ln/>
        </p:spPr>
        <p:txBody>
          <a:bodyPr/>
          <a:lstStyle/>
          <a:p>
            <a:endParaRPr lang="nl-BE"/>
          </a:p>
        </p:txBody>
      </p:sp>
      <p:pic>
        <p:nvPicPr>
          <p:cNvPr id="8" name="Image 2" descr="preencoded.png"/>
          <p:cNvPicPr>
            <a:picLocks noChangeAspect="1"/>
          </p:cNvPicPr>
          <p:nvPr/>
        </p:nvPicPr>
        <p:blipFill>
          <a:blip r:embed="rId5"/>
          <a:stretch>
            <a:fillRect/>
          </a:stretch>
        </p:blipFill>
        <p:spPr>
          <a:xfrm>
            <a:off x="1902381" y="3370540"/>
            <a:ext cx="4304109" cy="1306949"/>
          </a:xfrm>
          <a:prstGeom prst="rect">
            <a:avLst/>
          </a:prstGeom>
        </p:spPr>
      </p:pic>
      <p:pic>
        <p:nvPicPr>
          <p:cNvPr id="9" name="Image 3" descr="preencoded.png"/>
          <p:cNvPicPr>
            <a:picLocks noChangeAspect="1"/>
          </p:cNvPicPr>
          <p:nvPr/>
        </p:nvPicPr>
        <p:blipFill>
          <a:blip r:embed="rId6"/>
          <a:stretch>
            <a:fillRect/>
          </a:stretch>
        </p:blipFill>
        <p:spPr>
          <a:xfrm>
            <a:off x="3894892" y="3824645"/>
            <a:ext cx="318968" cy="398621"/>
          </a:xfrm>
          <a:prstGeom prst="rect">
            <a:avLst/>
          </a:prstGeom>
        </p:spPr>
      </p:pic>
      <p:sp>
        <p:nvSpPr>
          <p:cNvPr id="10" name="Text 4"/>
          <p:cNvSpPr/>
          <p:nvPr/>
        </p:nvSpPr>
        <p:spPr>
          <a:xfrm>
            <a:off x="6433304" y="359735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C9C2C0"/>
                </a:solidFill>
                <a:latin typeface="Gelasio" pitchFamily="34" charset="0"/>
                <a:ea typeface="Gelasio" pitchFamily="34" charset="-122"/>
                <a:cs typeface="Gelasio" pitchFamily="34" charset="-120"/>
              </a:rPr>
              <a:t>Preventieve Signalen</a:t>
            </a:r>
            <a:endParaRPr lang="en-US" sz="2200" dirty="0"/>
          </a:p>
        </p:txBody>
      </p:sp>
      <p:sp>
        <p:nvSpPr>
          <p:cNvPr id="11" name="Text 5"/>
          <p:cNvSpPr/>
          <p:nvPr/>
        </p:nvSpPr>
        <p:spPr>
          <a:xfrm>
            <a:off x="6433304" y="4087773"/>
            <a:ext cx="6439972" cy="362903"/>
          </a:xfrm>
          <a:prstGeom prst="rect">
            <a:avLst/>
          </a:prstGeom>
          <a:noFill/>
          <a:ln/>
        </p:spPr>
        <p:txBody>
          <a:bodyPr wrap="none" lIns="0" tIns="0" rIns="0" bIns="0" rtlCol="0" anchor="t"/>
          <a:lstStyle/>
          <a:p>
            <a:pPr marL="0" indent="0" algn="l">
              <a:lnSpc>
                <a:spcPts val="2850"/>
              </a:lnSpc>
              <a:buNone/>
            </a:pPr>
            <a:r>
              <a:rPr lang="en-US" sz="1750" dirty="0">
                <a:solidFill>
                  <a:srgbClr val="C9C2C0"/>
                </a:solidFill>
                <a:latin typeface="Gelasio" pitchFamily="34" charset="0"/>
                <a:ea typeface="Gelasio" pitchFamily="34" charset="-122"/>
                <a:cs typeface="Gelasio" pitchFamily="34" charset="-120"/>
              </a:rPr>
              <a:t>Gebruik non-verbale tekens en nabijheid om gedrag bij te sturen</a:t>
            </a:r>
            <a:endParaRPr lang="en-US" sz="1750" dirty="0"/>
          </a:p>
        </p:txBody>
      </p:sp>
      <p:sp>
        <p:nvSpPr>
          <p:cNvPr id="12" name="Shape 6"/>
          <p:cNvSpPr/>
          <p:nvPr/>
        </p:nvSpPr>
        <p:spPr>
          <a:xfrm>
            <a:off x="6263164" y="4690586"/>
            <a:ext cx="7516773" cy="15240"/>
          </a:xfrm>
          <a:prstGeom prst="roundRect">
            <a:avLst>
              <a:gd name="adj" fmla="val 223256"/>
            </a:avLst>
          </a:prstGeom>
          <a:solidFill>
            <a:srgbClr val="504D4C"/>
          </a:solidFill>
          <a:ln/>
        </p:spPr>
        <p:txBody>
          <a:bodyPr/>
          <a:lstStyle/>
          <a:p>
            <a:endParaRPr lang="nl-BE"/>
          </a:p>
        </p:txBody>
      </p:sp>
      <p:pic>
        <p:nvPicPr>
          <p:cNvPr id="13" name="Image 4" descr="preencoded.png"/>
          <p:cNvPicPr>
            <a:picLocks noChangeAspect="1"/>
          </p:cNvPicPr>
          <p:nvPr/>
        </p:nvPicPr>
        <p:blipFill>
          <a:blip r:embed="rId7"/>
          <a:stretch>
            <a:fillRect/>
          </a:stretch>
        </p:blipFill>
        <p:spPr>
          <a:xfrm>
            <a:off x="826294" y="4734163"/>
            <a:ext cx="6456164" cy="1306949"/>
          </a:xfrm>
          <a:prstGeom prst="rect">
            <a:avLst/>
          </a:prstGeom>
        </p:spPr>
      </p:pic>
      <p:pic>
        <p:nvPicPr>
          <p:cNvPr id="14" name="Image 5" descr="preencoded.png"/>
          <p:cNvPicPr>
            <a:picLocks noChangeAspect="1"/>
          </p:cNvPicPr>
          <p:nvPr/>
        </p:nvPicPr>
        <p:blipFill>
          <a:blip r:embed="rId8"/>
          <a:stretch>
            <a:fillRect/>
          </a:stretch>
        </p:blipFill>
        <p:spPr>
          <a:xfrm>
            <a:off x="3894773" y="5188268"/>
            <a:ext cx="318968" cy="398621"/>
          </a:xfrm>
          <a:prstGeom prst="rect">
            <a:avLst/>
          </a:prstGeom>
        </p:spPr>
      </p:pic>
      <p:sp>
        <p:nvSpPr>
          <p:cNvPr id="15" name="Text 7"/>
          <p:cNvSpPr/>
          <p:nvPr/>
        </p:nvSpPr>
        <p:spPr>
          <a:xfrm>
            <a:off x="7509272" y="496097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C9C2C0"/>
                </a:solidFill>
                <a:latin typeface="Gelasio" pitchFamily="34" charset="0"/>
                <a:ea typeface="Gelasio" pitchFamily="34" charset="-122"/>
                <a:cs typeface="Gelasio" pitchFamily="34" charset="-120"/>
              </a:rPr>
              <a:t>Positieve Benadering</a:t>
            </a:r>
            <a:endParaRPr lang="en-US" sz="2200" dirty="0"/>
          </a:p>
        </p:txBody>
      </p:sp>
      <p:sp>
        <p:nvSpPr>
          <p:cNvPr id="16" name="Text 8"/>
          <p:cNvSpPr/>
          <p:nvPr/>
        </p:nvSpPr>
        <p:spPr>
          <a:xfrm>
            <a:off x="7509272" y="5451396"/>
            <a:ext cx="5160288" cy="362903"/>
          </a:xfrm>
          <a:prstGeom prst="rect">
            <a:avLst/>
          </a:prstGeom>
          <a:noFill/>
          <a:ln/>
        </p:spPr>
        <p:txBody>
          <a:bodyPr wrap="none" lIns="0" tIns="0" rIns="0" bIns="0" rtlCol="0" anchor="t"/>
          <a:lstStyle/>
          <a:p>
            <a:pPr marL="0" indent="0" algn="l">
              <a:lnSpc>
                <a:spcPts val="2850"/>
              </a:lnSpc>
              <a:buNone/>
            </a:pPr>
            <a:r>
              <a:rPr lang="en-US" sz="1750" dirty="0">
                <a:solidFill>
                  <a:srgbClr val="C9C2C0"/>
                </a:solidFill>
                <a:latin typeface="Gelasio" pitchFamily="34" charset="0"/>
                <a:ea typeface="Gelasio" pitchFamily="34" charset="-122"/>
                <a:cs typeface="Gelasio" pitchFamily="34" charset="-120"/>
              </a:rPr>
              <a:t>Focus op gewenst gedrag in plaats van wat niet mag</a:t>
            </a:r>
            <a:endParaRPr lang="en-US" sz="1750" dirty="0"/>
          </a:p>
        </p:txBody>
      </p:sp>
      <p:sp>
        <p:nvSpPr>
          <p:cNvPr id="17" name="Text 9"/>
          <p:cNvSpPr/>
          <p:nvPr/>
        </p:nvSpPr>
        <p:spPr>
          <a:xfrm>
            <a:off x="793790" y="6296263"/>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C9C2C0"/>
                </a:solidFill>
                <a:latin typeface="Gelasio" pitchFamily="34" charset="0"/>
                <a:ea typeface="Gelasio" pitchFamily="34" charset="-122"/>
                <a:cs typeface="Gelasio" pitchFamily="34" charset="-120"/>
              </a:rPr>
              <a:t>Door consequent positief gedrag te bekrachtigen creëer je een prettig leerklimaat. Benoem regelmatig wat goed gaat, zowel individueel als klassikaal. Formuleer correcties respectvol en gericht op het gedrag, niet de persoon. Blijf zelf rustig, ook in uitdagende situaties.</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95060" y="772954"/>
            <a:ext cx="7286863" cy="632817"/>
          </a:xfrm>
          <a:prstGeom prst="rect">
            <a:avLst/>
          </a:prstGeom>
          <a:noFill/>
          <a:ln/>
        </p:spPr>
        <p:txBody>
          <a:bodyPr wrap="none" lIns="0" tIns="0" rIns="0" bIns="0" rtlCol="0" anchor="t"/>
          <a:lstStyle/>
          <a:p>
            <a:pPr marL="0" indent="0" algn="l">
              <a:lnSpc>
                <a:spcPts val="4950"/>
              </a:lnSpc>
              <a:buNone/>
            </a:pPr>
            <a:r>
              <a:rPr lang="en-US" sz="3950" dirty="0">
                <a:solidFill>
                  <a:srgbClr val="D8B6A4"/>
                </a:solidFill>
                <a:latin typeface="Gelasio" pitchFamily="34" charset="0"/>
                <a:ea typeface="Gelasio" pitchFamily="34" charset="-122"/>
                <a:cs typeface="Gelasio" pitchFamily="34" charset="-120"/>
              </a:rPr>
              <a:t>Snelle en Duidelijke Interventies</a:t>
            </a:r>
            <a:endParaRPr lang="en-US" sz="3950" dirty="0"/>
          </a:p>
        </p:txBody>
      </p:sp>
      <p:sp>
        <p:nvSpPr>
          <p:cNvPr id="4" name="Shape 1"/>
          <p:cNvSpPr/>
          <p:nvPr/>
        </p:nvSpPr>
        <p:spPr>
          <a:xfrm>
            <a:off x="6195060" y="1709499"/>
            <a:ext cx="202406" cy="1814513"/>
          </a:xfrm>
          <a:prstGeom prst="roundRect">
            <a:avLst>
              <a:gd name="adj" fmla="val 15007"/>
            </a:avLst>
          </a:prstGeom>
          <a:solidFill>
            <a:srgbClr val="373433"/>
          </a:solidFill>
          <a:ln/>
        </p:spPr>
        <p:txBody>
          <a:bodyPr/>
          <a:lstStyle/>
          <a:p>
            <a:endParaRPr lang="nl-BE"/>
          </a:p>
        </p:txBody>
      </p:sp>
      <p:sp>
        <p:nvSpPr>
          <p:cNvPr id="5" name="Text 2"/>
          <p:cNvSpPr/>
          <p:nvPr/>
        </p:nvSpPr>
        <p:spPr>
          <a:xfrm>
            <a:off x="6599873" y="1911906"/>
            <a:ext cx="2531269" cy="316349"/>
          </a:xfrm>
          <a:prstGeom prst="rect">
            <a:avLst/>
          </a:prstGeom>
          <a:noFill/>
          <a:ln/>
        </p:spPr>
        <p:txBody>
          <a:bodyPr wrap="none" lIns="0" tIns="0" rIns="0" bIns="0" rtlCol="0" anchor="t"/>
          <a:lstStyle/>
          <a:p>
            <a:pPr marL="0" indent="0" algn="l">
              <a:lnSpc>
                <a:spcPts val="2450"/>
              </a:lnSpc>
              <a:buNone/>
            </a:pPr>
            <a:r>
              <a:rPr lang="en-US" sz="1950" dirty="0">
                <a:solidFill>
                  <a:srgbClr val="C9C2C0"/>
                </a:solidFill>
                <a:latin typeface="Gelasio" pitchFamily="34" charset="0"/>
                <a:ea typeface="Gelasio" pitchFamily="34" charset="-122"/>
                <a:cs typeface="Gelasio" pitchFamily="34" charset="-120"/>
              </a:rPr>
              <a:t>Preventief Handelen</a:t>
            </a:r>
            <a:endParaRPr lang="en-US" sz="1950" dirty="0"/>
          </a:p>
        </p:txBody>
      </p:sp>
      <p:sp>
        <p:nvSpPr>
          <p:cNvPr id="6" name="Text 3"/>
          <p:cNvSpPr/>
          <p:nvPr/>
        </p:nvSpPr>
        <p:spPr>
          <a:xfrm>
            <a:off x="6599873" y="2349698"/>
            <a:ext cx="7321868" cy="971907"/>
          </a:xfrm>
          <a:prstGeom prst="rect">
            <a:avLst/>
          </a:prstGeom>
          <a:noFill/>
          <a:ln/>
        </p:spPr>
        <p:txBody>
          <a:bodyPr wrap="square" lIns="0" tIns="0" rIns="0" bIns="0" rtlCol="0" anchor="t"/>
          <a:lstStyle/>
          <a:p>
            <a:pPr marL="0" indent="0" algn="l">
              <a:lnSpc>
                <a:spcPts val="2550"/>
              </a:lnSpc>
              <a:buNone/>
            </a:pPr>
            <a:r>
              <a:rPr lang="en-US" sz="1550" dirty="0">
                <a:solidFill>
                  <a:srgbClr val="C9C2C0"/>
                </a:solidFill>
                <a:latin typeface="Gelasio" pitchFamily="34" charset="0"/>
                <a:ea typeface="Gelasio" pitchFamily="34" charset="-122"/>
                <a:cs typeface="Gelasio" pitchFamily="34" charset="-120"/>
              </a:rPr>
              <a:t>Herken vroege signalen van ongewenst gedrag en grijp subtiel in voordat het escaleert. Gebruik oogcontact, nabijheid of een korte pauze in je instructie om aandacht terug te krijgen zonder de les te verstoren.</a:t>
            </a:r>
            <a:endParaRPr lang="en-US" sz="1550" dirty="0"/>
          </a:p>
        </p:txBody>
      </p:sp>
      <p:sp>
        <p:nvSpPr>
          <p:cNvPr id="7" name="Shape 4"/>
          <p:cNvSpPr/>
          <p:nvPr/>
        </p:nvSpPr>
        <p:spPr>
          <a:xfrm>
            <a:off x="6498788" y="3675817"/>
            <a:ext cx="202406" cy="1814513"/>
          </a:xfrm>
          <a:prstGeom prst="roundRect">
            <a:avLst>
              <a:gd name="adj" fmla="val 15007"/>
            </a:avLst>
          </a:prstGeom>
          <a:solidFill>
            <a:srgbClr val="373433"/>
          </a:solidFill>
          <a:ln/>
        </p:spPr>
        <p:txBody>
          <a:bodyPr/>
          <a:lstStyle/>
          <a:p>
            <a:endParaRPr lang="nl-BE"/>
          </a:p>
        </p:txBody>
      </p:sp>
      <p:sp>
        <p:nvSpPr>
          <p:cNvPr id="8" name="Text 5"/>
          <p:cNvSpPr/>
          <p:nvPr/>
        </p:nvSpPr>
        <p:spPr>
          <a:xfrm>
            <a:off x="6903601" y="3878223"/>
            <a:ext cx="3175397" cy="316349"/>
          </a:xfrm>
          <a:prstGeom prst="rect">
            <a:avLst/>
          </a:prstGeom>
          <a:noFill/>
          <a:ln/>
        </p:spPr>
        <p:txBody>
          <a:bodyPr wrap="none" lIns="0" tIns="0" rIns="0" bIns="0" rtlCol="0" anchor="t"/>
          <a:lstStyle/>
          <a:p>
            <a:pPr marL="0" indent="0" algn="l">
              <a:lnSpc>
                <a:spcPts val="2450"/>
              </a:lnSpc>
              <a:buNone/>
            </a:pPr>
            <a:r>
              <a:rPr lang="en-US" sz="1950" dirty="0">
                <a:solidFill>
                  <a:srgbClr val="C9C2C0"/>
                </a:solidFill>
                <a:latin typeface="Gelasio" pitchFamily="34" charset="0"/>
                <a:ea typeface="Gelasio" pitchFamily="34" charset="-122"/>
                <a:cs typeface="Gelasio" pitchFamily="34" charset="-120"/>
              </a:rPr>
              <a:t>Opbouwende Consequenties</a:t>
            </a:r>
            <a:endParaRPr lang="en-US" sz="1950" dirty="0"/>
          </a:p>
        </p:txBody>
      </p:sp>
      <p:sp>
        <p:nvSpPr>
          <p:cNvPr id="9" name="Text 6"/>
          <p:cNvSpPr/>
          <p:nvPr/>
        </p:nvSpPr>
        <p:spPr>
          <a:xfrm>
            <a:off x="6903601" y="4316016"/>
            <a:ext cx="7018139" cy="971907"/>
          </a:xfrm>
          <a:prstGeom prst="rect">
            <a:avLst/>
          </a:prstGeom>
          <a:noFill/>
          <a:ln/>
        </p:spPr>
        <p:txBody>
          <a:bodyPr wrap="square" lIns="0" tIns="0" rIns="0" bIns="0" rtlCol="0" anchor="t"/>
          <a:lstStyle/>
          <a:p>
            <a:pPr marL="0" indent="0" algn="l">
              <a:lnSpc>
                <a:spcPts val="2550"/>
              </a:lnSpc>
              <a:buNone/>
            </a:pPr>
            <a:r>
              <a:rPr lang="en-US" sz="1550" dirty="0">
                <a:solidFill>
                  <a:srgbClr val="C9C2C0"/>
                </a:solidFill>
                <a:latin typeface="Gelasio" pitchFamily="34" charset="0"/>
                <a:ea typeface="Gelasio" pitchFamily="34" charset="-122"/>
                <a:cs typeface="Gelasio" pitchFamily="34" charset="-120"/>
              </a:rPr>
              <a:t>Hanteer een duidelijke escalatieladder: begin met een non-verbale waarschuwing, gevolgd door een kort gesprek, time-out of afkoelmoment, en pas daarna verdere maatregelen zoals contact met ouders.</a:t>
            </a:r>
            <a:endParaRPr lang="en-US" sz="1550" dirty="0"/>
          </a:p>
        </p:txBody>
      </p:sp>
      <p:sp>
        <p:nvSpPr>
          <p:cNvPr id="10" name="Shape 7"/>
          <p:cNvSpPr/>
          <p:nvPr/>
        </p:nvSpPr>
        <p:spPr>
          <a:xfrm>
            <a:off x="6802517" y="5642134"/>
            <a:ext cx="202406" cy="1814513"/>
          </a:xfrm>
          <a:prstGeom prst="roundRect">
            <a:avLst>
              <a:gd name="adj" fmla="val 15007"/>
            </a:avLst>
          </a:prstGeom>
          <a:solidFill>
            <a:srgbClr val="373433"/>
          </a:solidFill>
          <a:ln/>
        </p:spPr>
        <p:txBody>
          <a:bodyPr/>
          <a:lstStyle/>
          <a:p>
            <a:endParaRPr lang="nl-BE"/>
          </a:p>
        </p:txBody>
      </p:sp>
      <p:sp>
        <p:nvSpPr>
          <p:cNvPr id="11" name="Text 8"/>
          <p:cNvSpPr/>
          <p:nvPr/>
        </p:nvSpPr>
        <p:spPr>
          <a:xfrm>
            <a:off x="7207329" y="5844540"/>
            <a:ext cx="2531269" cy="316349"/>
          </a:xfrm>
          <a:prstGeom prst="rect">
            <a:avLst/>
          </a:prstGeom>
          <a:noFill/>
          <a:ln/>
        </p:spPr>
        <p:txBody>
          <a:bodyPr wrap="none" lIns="0" tIns="0" rIns="0" bIns="0" rtlCol="0" anchor="t"/>
          <a:lstStyle/>
          <a:p>
            <a:pPr marL="0" indent="0" algn="l">
              <a:lnSpc>
                <a:spcPts val="2450"/>
              </a:lnSpc>
              <a:buNone/>
            </a:pPr>
            <a:r>
              <a:rPr lang="en-US" sz="1950" dirty="0">
                <a:solidFill>
                  <a:srgbClr val="C9C2C0"/>
                </a:solidFill>
                <a:latin typeface="Gelasio" pitchFamily="34" charset="0"/>
                <a:ea typeface="Gelasio" pitchFamily="34" charset="-122"/>
                <a:cs typeface="Gelasio" pitchFamily="34" charset="-120"/>
              </a:rPr>
              <a:t>Reflectie Stimuleren</a:t>
            </a:r>
            <a:endParaRPr lang="en-US" sz="1950" dirty="0"/>
          </a:p>
        </p:txBody>
      </p:sp>
      <p:sp>
        <p:nvSpPr>
          <p:cNvPr id="12" name="Text 9"/>
          <p:cNvSpPr/>
          <p:nvPr/>
        </p:nvSpPr>
        <p:spPr>
          <a:xfrm>
            <a:off x="7207329" y="6282333"/>
            <a:ext cx="6714411" cy="971907"/>
          </a:xfrm>
          <a:prstGeom prst="rect">
            <a:avLst/>
          </a:prstGeom>
          <a:noFill/>
          <a:ln/>
        </p:spPr>
        <p:txBody>
          <a:bodyPr wrap="square" lIns="0" tIns="0" rIns="0" bIns="0" rtlCol="0" anchor="t"/>
          <a:lstStyle/>
          <a:p>
            <a:pPr marL="0" indent="0" algn="l">
              <a:lnSpc>
                <a:spcPts val="2550"/>
              </a:lnSpc>
              <a:buNone/>
            </a:pPr>
            <a:r>
              <a:rPr lang="en-US" sz="1550" dirty="0">
                <a:solidFill>
                  <a:srgbClr val="C9C2C0"/>
                </a:solidFill>
                <a:latin typeface="Gelasio" pitchFamily="34" charset="0"/>
                <a:ea typeface="Gelasio" pitchFamily="34" charset="-122"/>
                <a:cs typeface="Gelasio" pitchFamily="34" charset="-120"/>
              </a:rPr>
              <a:t>Help leerlingen inzicht te krijgen in hun gedrag door gerichte vragen te stellen: Wat gebeurde er? Wat was het effect? Welke keuze kun je de volgende keer maken?</a:t>
            </a:r>
            <a:endParaRPr lang="en-US" sz="15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00">
              <a:alpha val="80000"/>
            </a:srgbClr>
          </a:solidFill>
          <a:ln/>
        </p:spPr>
        <p:txBody>
          <a:bodyPr/>
          <a:lstStyle/>
          <a:p>
            <a:endParaRPr lang="nl-BE"/>
          </a:p>
        </p:txBody>
      </p:sp>
      <p:sp>
        <p:nvSpPr>
          <p:cNvPr id="4" name="Text 1"/>
          <p:cNvSpPr/>
          <p:nvPr/>
        </p:nvSpPr>
        <p:spPr>
          <a:xfrm>
            <a:off x="793790" y="790694"/>
            <a:ext cx="8658939" cy="708779"/>
          </a:xfrm>
          <a:prstGeom prst="rect">
            <a:avLst/>
          </a:prstGeom>
          <a:noFill/>
          <a:ln/>
        </p:spPr>
        <p:txBody>
          <a:bodyPr wrap="none" lIns="0" tIns="0" rIns="0" bIns="0" rtlCol="0" anchor="t"/>
          <a:lstStyle/>
          <a:p>
            <a:pPr marL="0" indent="0" algn="l">
              <a:lnSpc>
                <a:spcPts val="5550"/>
              </a:lnSpc>
              <a:buNone/>
            </a:pPr>
            <a:r>
              <a:rPr lang="en-US" sz="4450" dirty="0">
                <a:solidFill>
                  <a:srgbClr val="D8B6A4"/>
                </a:solidFill>
                <a:latin typeface="Gelasio" pitchFamily="34" charset="0"/>
                <a:ea typeface="Gelasio" pitchFamily="34" charset="-122"/>
                <a:cs typeface="Gelasio" pitchFamily="34" charset="-120"/>
              </a:rPr>
              <a:t>Zelfreflectie en Professionalisering</a:t>
            </a:r>
            <a:endParaRPr lang="en-US" sz="4450" dirty="0"/>
          </a:p>
        </p:txBody>
      </p:sp>
      <p:sp>
        <p:nvSpPr>
          <p:cNvPr id="5" name="Shape 2"/>
          <p:cNvSpPr/>
          <p:nvPr/>
        </p:nvSpPr>
        <p:spPr>
          <a:xfrm>
            <a:off x="7299960" y="1839635"/>
            <a:ext cx="30480" cy="5599271"/>
          </a:xfrm>
          <a:prstGeom prst="roundRect">
            <a:avLst>
              <a:gd name="adj" fmla="val 111628"/>
            </a:avLst>
          </a:prstGeom>
          <a:solidFill>
            <a:srgbClr val="504D4C"/>
          </a:solidFill>
          <a:ln/>
        </p:spPr>
        <p:txBody>
          <a:bodyPr/>
          <a:lstStyle/>
          <a:p>
            <a:endParaRPr lang="nl-BE"/>
          </a:p>
        </p:txBody>
      </p:sp>
      <p:sp>
        <p:nvSpPr>
          <p:cNvPr id="6" name="Shape 3"/>
          <p:cNvSpPr/>
          <p:nvPr/>
        </p:nvSpPr>
        <p:spPr>
          <a:xfrm>
            <a:off x="6410087" y="2079546"/>
            <a:ext cx="680442" cy="30480"/>
          </a:xfrm>
          <a:prstGeom prst="roundRect">
            <a:avLst>
              <a:gd name="adj" fmla="val 111628"/>
            </a:avLst>
          </a:prstGeom>
          <a:solidFill>
            <a:srgbClr val="504D4C"/>
          </a:solidFill>
          <a:ln/>
        </p:spPr>
        <p:txBody>
          <a:bodyPr/>
          <a:lstStyle/>
          <a:p>
            <a:endParaRPr lang="nl-BE"/>
          </a:p>
        </p:txBody>
      </p:sp>
      <p:sp>
        <p:nvSpPr>
          <p:cNvPr id="7" name="Shape 4"/>
          <p:cNvSpPr/>
          <p:nvPr/>
        </p:nvSpPr>
        <p:spPr>
          <a:xfrm>
            <a:off x="7060049" y="1839635"/>
            <a:ext cx="510302" cy="510302"/>
          </a:xfrm>
          <a:prstGeom prst="roundRect">
            <a:avLst>
              <a:gd name="adj" fmla="val 6667"/>
            </a:avLst>
          </a:prstGeom>
          <a:solidFill>
            <a:srgbClr val="373433"/>
          </a:solidFill>
          <a:ln/>
        </p:spPr>
        <p:txBody>
          <a:bodyPr/>
          <a:lstStyle/>
          <a:p>
            <a:endParaRPr lang="nl-BE"/>
          </a:p>
        </p:txBody>
      </p:sp>
      <p:pic>
        <p:nvPicPr>
          <p:cNvPr id="8" name="Image 1" descr="preencoded.png"/>
          <p:cNvPicPr>
            <a:picLocks noChangeAspect="1"/>
          </p:cNvPicPr>
          <p:nvPr/>
        </p:nvPicPr>
        <p:blipFill>
          <a:blip r:embed="rId4"/>
          <a:stretch>
            <a:fillRect/>
          </a:stretch>
        </p:blipFill>
        <p:spPr>
          <a:xfrm>
            <a:off x="7145119" y="1882140"/>
            <a:ext cx="340162" cy="425291"/>
          </a:xfrm>
          <a:prstGeom prst="rect">
            <a:avLst/>
          </a:prstGeom>
        </p:spPr>
      </p:pic>
      <p:sp>
        <p:nvSpPr>
          <p:cNvPr id="9" name="Text 5"/>
          <p:cNvSpPr/>
          <p:nvPr/>
        </p:nvSpPr>
        <p:spPr>
          <a:xfrm>
            <a:off x="3345894" y="1917502"/>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C9C2C0"/>
                </a:solidFill>
                <a:latin typeface="Gelasio" pitchFamily="34" charset="0"/>
                <a:ea typeface="Gelasio" pitchFamily="34" charset="-122"/>
                <a:cs typeface="Gelasio" pitchFamily="34" charset="-120"/>
              </a:rPr>
              <a:t>Analyse</a:t>
            </a:r>
            <a:endParaRPr lang="en-US" sz="2200" dirty="0"/>
          </a:p>
        </p:txBody>
      </p:sp>
      <p:sp>
        <p:nvSpPr>
          <p:cNvPr id="10" name="Text 6"/>
          <p:cNvSpPr/>
          <p:nvPr/>
        </p:nvSpPr>
        <p:spPr>
          <a:xfrm>
            <a:off x="793790" y="2407920"/>
            <a:ext cx="5387340" cy="1088708"/>
          </a:xfrm>
          <a:prstGeom prst="rect">
            <a:avLst/>
          </a:prstGeom>
          <a:noFill/>
          <a:ln/>
        </p:spPr>
        <p:txBody>
          <a:bodyPr wrap="square" lIns="0" tIns="0" rIns="0" bIns="0" rtlCol="0" anchor="t"/>
          <a:lstStyle/>
          <a:p>
            <a:pPr marL="0" indent="0" algn="r">
              <a:lnSpc>
                <a:spcPts val="2850"/>
              </a:lnSpc>
              <a:buNone/>
            </a:pPr>
            <a:r>
              <a:rPr lang="en-US" sz="1750" dirty="0">
                <a:solidFill>
                  <a:srgbClr val="C9C2C0"/>
                </a:solidFill>
                <a:latin typeface="Gelasio" pitchFamily="34" charset="0"/>
                <a:ea typeface="Gelasio" pitchFamily="34" charset="-122"/>
                <a:cs typeface="Gelasio" pitchFamily="34" charset="-120"/>
              </a:rPr>
              <a:t>Evalueer regelmatig wat wel en niet werkt in je klasmanagement. Gebruik observaties en data om patronen te herkennen.</a:t>
            </a:r>
            <a:endParaRPr lang="en-US" sz="1750" dirty="0"/>
          </a:p>
        </p:txBody>
      </p:sp>
      <p:sp>
        <p:nvSpPr>
          <p:cNvPr id="11" name="Shape 7"/>
          <p:cNvSpPr/>
          <p:nvPr/>
        </p:nvSpPr>
        <p:spPr>
          <a:xfrm>
            <a:off x="7539871" y="3440430"/>
            <a:ext cx="680442" cy="30480"/>
          </a:xfrm>
          <a:prstGeom prst="roundRect">
            <a:avLst>
              <a:gd name="adj" fmla="val 111628"/>
            </a:avLst>
          </a:prstGeom>
          <a:solidFill>
            <a:srgbClr val="504D4C"/>
          </a:solidFill>
          <a:ln/>
        </p:spPr>
        <p:txBody>
          <a:bodyPr/>
          <a:lstStyle/>
          <a:p>
            <a:endParaRPr lang="nl-BE"/>
          </a:p>
        </p:txBody>
      </p:sp>
      <p:sp>
        <p:nvSpPr>
          <p:cNvPr id="12" name="Shape 8"/>
          <p:cNvSpPr/>
          <p:nvPr/>
        </p:nvSpPr>
        <p:spPr>
          <a:xfrm>
            <a:off x="7060049" y="3200519"/>
            <a:ext cx="510302" cy="510302"/>
          </a:xfrm>
          <a:prstGeom prst="roundRect">
            <a:avLst>
              <a:gd name="adj" fmla="val 6667"/>
            </a:avLst>
          </a:prstGeom>
          <a:solidFill>
            <a:srgbClr val="373433"/>
          </a:solidFill>
          <a:ln/>
        </p:spPr>
        <p:txBody>
          <a:bodyPr/>
          <a:lstStyle/>
          <a:p>
            <a:endParaRPr lang="nl-BE"/>
          </a:p>
        </p:txBody>
      </p:sp>
      <p:pic>
        <p:nvPicPr>
          <p:cNvPr id="13" name="Image 2" descr="preencoded.png"/>
          <p:cNvPicPr>
            <a:picLocks noChangeAspect="1"/>
          </p:cNvPicPr>
          <p:nvPr/>
        </p:nvPicPr>
        <p:blipFill>
          <a:blip r:embed="rId5"/>
          <a:stretch>
            <a:fillRect/>
          </a:stretch>
        </p:blipFill>
        <p:spPr>
          <a:xfrm>
            <a:off x="7145119" y="3243024"/>
            <a:ext cx="340162" cy="425291"/>
          </a:xfrm>
          <a:prstGeom prst="rect">
            <a:avLst/>
          </a:prstGeom>
        </p:spPr>
      </p:pic>
      <p:sp>
        <p:nvSpPr>
          <p:cNvPr id="14" name="Text 9"/>
          <p:cNvSpPr/>
          <p:nvPr/>
        </p:nvSpPr>
        <p:spPr>
          <a:xfrm>
            <a:off x="8449270" y="327838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C9C2C0"/>
                </a:solidFill>
                <a:latin typeface="Gelasio" pitchFamily="34" charset="0"/>
                <a:ea typeface="Gelasio" pitchFamily="34" charset="-122"/>
                <a:cs typeface="Gelasio" pitchFamily="34" charset="-120"/>
              </a:rPr>
              <a:t>Feedback Verzamelen</a:t>
            </a:r>
            <a:endParaRPr lang="en-US" sz="2200" dirty="0"/>
          </a:p>
        </p:txBody>
      </p:sp>
      <p:sp>
        <p:nvSpPr>
          <p:cNvPr id="15" name="Text 10"/>
          <p:cNvSpPr/>
          <p:nvPr/>
        </p:nvSpPr>
        <p:spPr>
          <a:xfrm>
            <a:off x="8449270" y="3768804"/>
            <a:ext cx="5387340" cy="725805"/>
          </a:xfrm>
          <a:prstGeom prst="rect">
            <a:avLst/>
          </a:prstGeom>
          <a:noFill/>
          <a:ln/>
        </p:spPr>
        <p:txBody>
          <a:bodyPr wrap="square" lIns="0" tIns="0" rIns="0" bIns="0" rtlCol="0" anchor="t"/>
          <a:lstStyle/>
          <a:p>
            <a:pPr marL="0" indent="0" algn="l">
              <a:lnSpc>
                <a:spcPts val="2850"/>
              </a:lnSpc>
              <a:buNone/>
            </a:pPr>
            <a:r>
              <a:rPr lang="en-US" sz="1750" dirty="0">
                <a:solidFill>
                  <a:srgbClr val="C9C2C0"/>
                </a:solidFill>
                <a:latin typeface="Gelasio" pitchFamily="34" charset="0"/>
                <a:ea typeface="Gelasio" pitchFamily="34" charset="-122"/>
                <a:cs typeface="Gelasio" pitchFamily="34" charset="-120"/>
              </a:rPr>
              <a:t>Vraag collega's om observaties en input. Peik ook bij leerlingen naar hun ervaringen met jouw aanpak.</a:t>
            </a:r>
            <a:endParaRPr lang="en-US" sz="1750" dirty="0"/>
          </a:p>
        </p:txBody>
      </p:sp>
      <p:sp>
        <p:nvSpPr>
          <p:cNvPr id="16" name="Shape 11"/>
          <p:cNvSpPr/>
          <p:nvPr/>
        </p:nvSpPr>
        <p:spPr>
          <a:xfrm>
            <a:off x="6410087" y="4613434"/>
            <a:ext cx="680442" cy="30480"/>
          </a:xfrm>
          <a:prstGeom prst="roundRect">
            <a:avLst>
              <a:gd name="adj" fmla="val 111628"/>
            </a:avLst>
          </a:prstGeom>
          <a:solidFill>
            <a:srgbClr val="504D4C"/>
          </a:solidFill>
          <a:ln/>
        </p:spPr>
        <p:txBody>
          <a:bodyPr/>
          <a:lstStyle/>
          <a:p>
            <a:endParaRPr lang="nl-BE"/>
          </a:p>
        </p:txBody>
      </p:sp>
      <p:sp>
        <p:nvSpPr>
          <p:cNvPr id="17" name="Shape 12"/>
          <p:cNvSpPr/>
          <p:nvPr/>
        </p:nvSpPr>
        <p:spPr>
          <a:xfrm>
            <a:off x="7060049" y="4373523"/>
            <a:ext cx="510302" cy="510302"/>
          </a:xfrm>
          <a:prstGeom prst="roundRect">
            <a:avLst>
              <a:gd name="adj" fmla="val 6667"/>
            </a:avLst>
          </a:prstGeom>
          <a:solidFill>
            <a:srgbClr val="373433"/>
          </a:solidFill>
          <a:ln/>
        </p:spPr>
        <p:txBody>
          <a:bodyPr/>
          <a:lstStyle/>
          <a:p>
            <a:endParaRPr lang="nl-BE"/>
          </a:p>
        </p:txBody>
      </p:sp>
      <p:pic>
        <p:nvPicPr>
          <p:cNvPr id="18" name="Image 3" descr="preencoded.png"/>
          <p:cNvPicPr>
            <a:picLocks noChangeAspect="1"/>
          </p:cNvPicPr>
          <p:nvPr/>
        </p:nvPicPr>
        <p:blipFill>
          <a:blip r:embed="rId6"/>
          <a:stretch>
            <a:fillRect/>
          </a:stretch>
        </p:blipFill>
        <p:spPr>
          <a:xfrm>
            <a:off x="7145119" y="4416028"/>
            <a:ext cx="340162" cy="425291"/>
          </a:xfrm>
          <a:prstGeom prst="rect">
            <a:avLst/>
          </a:prstGeom>
        </p:spPr>
      </p:pic>
      <p:sp>
        <p:nvSpPr>
          <p:cNvPr id="19" name="Text 13"/>
          <p:cNvSpPr/>
          <p:nvPr/>
        </p:nvSpPr>
        <p:spPr>
          <a:xfrm>
            <a:off x="3345894" y="4451390"/>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C9C2C0"/>
                </a:solidFill>
                <a:latin typeface="Gelasio" pitchFamily="34" charset="0"/>
                <a:ea typeface="Gelasio" pitchFamily="34" charset="-122"/>
                <a:cs typeface="Gelasio" pitchFamily="34" charset="-120"/>
              </a:rPr>
              <a:t>Kennisverdieping</a:t>
            </a:r>
            <a:endParaRPr lang="en-US" sz="2200" dirty="0"/>
          </a:p>
        </p:txBody>
      </p:sp>
      <p:sp>
        <p:nvSpPr>
          <p:cNvPr id="20" name="Text 14"/>
          <p:cNvSpPr/>
          <p:nvPr/>
        </p:nvSpPr>
        <p:spPr>
          <a:xfrm>
            <a:off x="793790" y="4941808"/>
            <a:ext cx="5387340" cy="1088708"/>
          </a:xfrm>
          <a:prstGeom prst="rect">
            <a:avLst/>
          </a:prstGeom>
          <a:noFill/>
          <a:ln/>
        </p:spPr>
        <p:txBody>
          <a:bodyPr wrap="square" lIns="0" tIns="0" rIns="0" bIns="0" rtlCol="0" anchor="t"/>
          <a:lstStyle/>
          <a:p>
            <a:pPr marL="0" indent="0" algn="r">
              <a:lnSpc>
                <a:spcPts val="2850"/>
              </a:lnSpc>
              <a:buNone/>
            </a:pPr>
            <a:r>
              <a:rPr lang="en-US" sz="1750" dirty="0">
                <a:solidFill>
                  <a:srgbClr val="C9C2C0"/>
                </a:solidFill>
                <a:latin typeface="Gelasio" pitchFamily="34" charset="0"/>
                <a:ea typeface="Gelasio" pitchFamily="34" charset="-122"/>
                <a:cs typeface="Gelasio" pitchFamily="34" charset="-120"/>
              </a:rPr>
              <a:t>Blijf op de hoogte van nieuwe inzichten via vakliteratuur, onderzoek en online bronnen over klasmanagement.</a:t>
            </a:r>
            <a:endParaRPr lang="en-US" sz="1750" dirty="0"/>
          </a:p>
        </p:txBody>
      </p:sp>
      <p:sp>
        <p:nvSpPr>
          <p:cNvPr id="21" name="Shape 15"/>
          <p:cNvSpPr/>
          <p:nvPr/>
        </p:nvSpPr>
        <p:spPr>
          <a:xfrm>
            <a:off x="7539871" y="5786438"/>
            <a:ext cx="680442" cy="30480"/>
          </a:xfrm>
          <a:prstGeom prst="roundRect">
            <a:avLst>
              <a:gd name="adj" fmla="val 111628"/>
            </a:avLst>
          </a:prstGeom>
          <a:solidFill>
            <a:srgbClr val="504D4C"/>
          </a:solidFill>
          <a:ln/>
        </p:spPr>
        <p:txBody>
          <a:bodyPr/>
          <a:lstStyle/>
          <a:p>
            <a:endParaRPr lang="nl-BE"/>
          </a:p>
        </p:txBody>
      </p:sp>
      <p:sp>
        <p:nvSpPr>
          <p:cNvPr id="22" name="Shape 16"/>
          <p:cNvSpPr/>
          <p:nvPr/>
        </p:nvSpPr>
        <p:spPr>
          <a:xfrm>
            <a:off x="7060049" y="5546527"/>
            <a:ext cx="510302" cy="510302"/>
          </a:xfrm>
          <a:prstGeom prst="roundRect">
            <a:avLst>
              <a:gd name="adj" fmla="val 6667"/>
            </a:avLst>
          </a:prstGeom>
          <a:solidFill>
            <a:srgbClr val="373433"/>
          </a:solidFill>
          <a:ln/>
        </p:spPr>
        <p:txBody>
          <a:bodyPr/>
          <a:lstStyle/>
          <a:p>
            <a:endParaRPr lang="nl-BE"/>
          </a:p>
        </p:txBody>
      </p:sp>
      <p:pic>
        <p:nvPicPr>
          <p:cNvPr id="23" name="Image 4" descr="preencoded.png"/>
          <p:cNvPicPr>
            <a:picLocks noChangeAspect="1"/>
          </p:cNvPicPr>
          <p:nvPr/>
        </p:nvPicPr>
        <p:blipFill>
          <a:blip r:embed="rId7"/>
          <a:stretch>
            <a:fillRect/>
          </a:stretch>
        </p:blipFill>
        <p:spPr>
          <a:xfrm>
            <a:off x="7145119" y="5589032"/>
            <a:ext cx="340162" cy="425291"/>
          </a:xfrm>
          <a:prstGeom prst="rect">
            <a:avLst/>
          </a:prstGeom>
        </p:spPr>
      </p:pic>
      <p:sp>
        <p:nvSpPr>
          <p:cNvPr id="24" name="Text 17"/>
          <p:cNvSpPr/>
          <p:nvPr/>
        </p:nvSpPr>
        <p:spPr>
          <a:xfrm>
            <a:off x="8449270" y="562439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C9C2C0"/>
                </a:solidFill>
                <a:latin typeface="Gelasio" pitchFamily="34" charset="0"/>
                <a:ea typeface="Gelasio" pitchFamily="34" charset="-122"/>
                <a:cs typeface="Gelasio" pitchFamily="34" charset="-120"/>
              </a:rPr>
              <a:t>Samen Leren</a:t>
            </a:r>
            <a:endParaRPr lang="en-US" sz="2200" dirty="0"/>
          </a:p>
        </p:txBody>
      </p:sp>
      <p:sp>
        <p:nvSpPr>
          <p:cNvPr id="25" name="Text 18"/>
          <p:cNvSpPr/>
          <p:nvPr/>
        </p:nvSpPr>
        <p:spPr>
          <a:xfrm>
            <a:off x="8449270" y="6114812"/>
            <a:ext cx="5387340" cy="1088708"/>
          </a:xfrm>
          <a:prstGeom prst="rect">
            <a:avLst/>
          </a:prstGeom>
          <a:noFill/>
          <a:ln/>
        </p:spPr>
        <p:txBody>
          <a:bodyPr wrap="square" lIns="0" tIns="0" rIns="0" bIns="0" rtlCol="0" anchor="t"/>
          <a:lstStyle/>
          <a:p>
            <a:pPr marL="0" indent="0" algn="l">
              <a:lnSpc>
                <a:spcPts val="2850"/>
              </a:lnSpc>
              <a:buNone/>
            </a:pPr>
            <a:r>
              <a:rPr lang="en-US" sz="1750" dirty="0">
                <a:solidFill>
                  <a:srgbClr val="C9C2C0"/>
                </a:solidFill>
                <a:latin typeface="Gelasio" pitchFamily="34" charset="0"/>
                <a:ea typeface="Gelasio" pitchFamily="34" charset="-122"/>
                <a:cs typeface="Gelasio" pitchFamily="34" charset="-120"/>
              </a:rPr>
              <a:t>Participeer in intervisiegroepen of professionele leergemeenschappen waar je praktijkervaringen kunt delen.</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750</Words>
  <Application>Microsoft Office PowerPoint</Application>
  <PresentationFormat>Aangepast</PresentationFormat>
  <Paragraphs>73</Paragraphs>
  <Slides>9</Slides>
  <Notes>9</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9</vt:i4>
      </vt:variant>
    </vt:vector>
  </HeadingPairs>
  <TitlesOfParts>
    <vt:vector size="12" baseType="lpstr">
      <vt:lpstr>Arial</vt:lpstr>
      <vt:lpstr>Gelasio</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Nil De Rycke</cp:lastModifiedBy>
  <cp:revision>1</cp:revision>
  <dcterms:created xsi:type="dcterms:W3CDTF">2025-06-11T11:05:47Z</dcterms:created>
  <dcterms:modified xsi:type="dcterms:W3CDTF">2025-06-11T11:06:40Z</dcterms:modified>
</cp:coreProperties>
</file>